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Lst>
  <p:sldSz cy="5143500" cx="9144000"/>
  <p:notesSz cx="6858000" cy="9144000"/>
  <p:embeddedFontLst>
    <p:embeddedFont>
      <p:font typeface="Proxima Nova"/>
      <p:regular r:id="rId38"/>
      <p:bold r:id="rId39"/>
      <p:italic r:id="rId40"/>
      <p:boldItalic r:id="rId41"/>
    </p:embeddedFont>
    <p:embeddedFont>
      <p:font typeface="Source Code Pro"/>
      <p:regular r:id="rId42"/>
      <p:bold r:id="rId43"/>
      <p:italic r:id="rId44"/>
      <p:boldItalic r:id="rId45"/>
    </p:embeddedFont>
    <p:embeddedFont>
      <p:font typeface="Roboto Mono"/>
      <p:regular r:id="rId46"/>
      <p:bold r:id="rId47"/>
      <p:italic r:id="rId48"/>
      <p:boldItalic r:id="rId4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ProximaNova-italic.fntdata"/><Relationship Id="rId42" Type="http://schemas.openxmlformats.org/officeDocument/2006/relationships/font" Target="fonts/SourceCodePro-regular.fntdata"/><Relationship Id="rId41" Type="http://schemas.openxmlformats.org/officeDocument/2006/relationships/font" Target="fonts/ProximaNova-boldItalic.fntdata"/><Relationship Id="rId44" Type="http://schemas.openxmlformats.org/officeDocument/2006/relationships/font" Target="fonts/SourceCodePro-italic.fntdata"/><Relationship Id="rId43" Type="http://schemas.openxmlformats.org/officeDocument/2006/relationships/font" Target="fonts/SourceCodePro-bold.fntdata"/><Relationship Id="rId46" Type="http://schemas.openxmlformats.org/officeDocument/2006/relationships/font" Target="fonts/RobotoMono-regular.fntdata"/><Relationship Id="rId45" Type="http://schemas.openxmlformats.org/officeDocument/2006/relationships/font" Target="fonts/SourceCodePr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RobotoMono-italic.fntdata"/><Relationship Id="rId47" Type="http://schemas.openxmlformats.org/officeDocument/2006/relationships/font" Target="fonts/RobotoMono-bold.fntdata"/><Relationship Id="rId49" Type="http://schemas.openxmlformats.org/officeDocument/2006/relationships/font" Target="fonts/RobotoMon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font" Target="fonts/ProximaNova-bold.fntdata"/><Relationship Id="rId38" Type="http://schemas.openxmlformats.org/officeDocument/2006/relationships/font" Target="fonts/ProximaNova-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jpg>
</file>

<file path=ppt/media/image14.jpg>
</file>

<file path=ppt/media/image15.jpg>
</file>

<file path=ppt/media/image16.jpg>
</file>

<file path=ppt/media/image17.jpg>
</file>

<file path=ppt/media/image18.jpg>
</file>

<file path=ppt/media/image19.png>
</file>

<file path=ppt/media/image2.png>
</file>

<file path=ppt/media/image20.png>
</file>

<file path=ppt/media/image21.jpg>
</file>

<file path=ppt/media/image2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25cfe94bdf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25cfe94bdf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2929bc21cd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2929bc21cd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929bc21cdf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929bc21cdf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929bc21cdf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929bc21cdf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93fa6c7b24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93fa6c7b24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93fa6c7b24_1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93fa6c7b24_1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293fa6c7b24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293fa6c7b24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92a0283e6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292a0283e6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92a0283e67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92a0283e67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92a0283e67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92a0283e67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Some notes in case this slide is confusing: the </a:t>
            </a:r>
            <a:r>
              <a:rPr lang="en"/>
              <a:t>collaborators</a:t>
            </a:r>
            <a:r>
              <a:rPr lang="en"/>
              <a:t> icon is usually greyed out, but goes black when they are active on the app. When they are active, the voice and video chat options are also active, and you can collaborate while on a audio or video call. You can send them a message at any time. I didn’t storyboard what the other person’s side looks like, but I can if we want</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5cfe94bdf1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5cfe94bdf1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5cfe94bdf1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5cfe94bdf1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 name="Shape 237"/>
        <p:cNvGrpSpPr/>
        <p:nvPr/>
      </p:nvGrpSpPr>
      <p:grpSpPr>
        <a:xfrm>
          <a:off x="0" y="0"/>
          <a:ext cx="0" cy="0"/>
          <a:chOff x="0" y="0"/>
          <a:chExt cx="0" cy="0"/>
        </a:xfrm>
      </p:grpSpPr>
      <p:sp>
        <p:nvSpPr>
          <p:cNvPr id="238" name="Google Shape;238;g25cfe94bdf1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9" name="Google Shape;239;g25cfe94bdf1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Since our solution has ended up being accessible to a far broader demographic than we originally intended, we wanted to test our solution with people outside of our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293fa6c7b24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293fa6c7b24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5cfe94bdf1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5cfe94bdf1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93fa6c7b24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93fa6c7b24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93fa6c7b24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93fa6c7b24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25d060fcdbf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25d060fcdbf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25d060fcdb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25d060fcdb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293fa6c7b24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293fa6c7b24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293fa6c7b24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293fa6c7b24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293fa6c7b24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293fa6c7b24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93fa6c7b2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93fa6c7b2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93fa6c7b24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93fa6c7b24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93fa6c7b24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93fa6c7b24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93fa6c7b24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93fa6c7b24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5cfe94bdf1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5cfe94bdf1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929bc21cdf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929bc21cdf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929bc21cdf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2929bc21cdf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929bc21cdf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929bc21cd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929bc21cdf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929bc21cd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5.png"/><Relationship Id="rId4" Type="http://schemas.openxmlformats.org/officeDocument/2006/relationships/image" Target="../media/image8.png"/><Relationship Id="rId5"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1.jp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 Id="rId3" Type="http://schemas.openxmlformats.org/officeDocument/2006/relationships/image" Target="../media/image13.jp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1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 Id="rId3" Type="http://schemas.openxmlformats.org/officeDocument/2006/relationships/hyperlink" Target="https://drive.google.com/drive/folders/1-24Z7r6oKbHY5xR3KF6wPZNwu95mtXXK?usp=drive_link"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17.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3.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jpg"/><Relationship Id="rId4" Type="http://schemas.openxmlformats.org/officeDocument/2006/relationships/image" Target="../media/image15.jpg"/><Relationship Id="rId5"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Art^2</a:t>
            </a:r>
            <a:endParaRPr/>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David Castro, Marie Chu, Becky Miller, and Leyth Toubassy</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Realization Two</a:t>
            </a:r>
            <a:endParaRPr/>
          </a:p>
        </p:txBody>
      </p:sp>
      <p:pic>
        <p:nvPicPr>
          <p:cNvPr id="117" name="Google Shape;117;p22"/>
          <p:cNvPicPr preferRelativeResize="0"/>
          <p:nvPr/>
        </p:nvPicPr>
        <p:blipFill rotWithShape="1">
          <a:blip r:embed="rId3">
            <a:alphaModFix/>
          </a:blip>
          <a:srcRect b="17988" l="0" r="28088" t="8649"/>
          <a:stretch/>
        </p:blipFill>
        <p:spPr>
          <a:xfrm>
            <a:off x="580375" y="1076275"/>
            <a:ext cx="2813077" cy="3715149"/>
          </a:xfrm>
          <a:prstGeom prst="rect">
            <a:avLst/>
          </a:prstGeom>
          <a:noFill/>
          <a:ln>
            <a:noFill/>
          </a:ln>
        </p:spPr>
      </p:pic>
      <p:sp>
        <p:nvSpPr>
          <p:cNvPr id="118" name="Google Shape;118;p22"/>
          <p:cNvSpPr txBox="1"/>
          <p:nvPr>
            <p:ph idx="2" type="body"/>
          </p:nvPr>
        </p:nvSpPr>
        <p:spPr>
          <a:xfrm>
            <a:off x="4041150" y="1152475"/>
            <a:ext cx="47913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Pros:</a:t>
            </a:r>
            <a:endParaRPr/>
          </a:p>
          <a:p>
            <a:pPr indent="-304800" lvl="1" marL="914400" rtl="0" algn="l">
              <a:spcBef>
                <a:spcPts val="0"/>
              </a:spcBef>
              <a:spcAft>
                <a:spcPts val="0"/>
              </a:spcAft>
              <a:buSzPts val="1200"/>
              <a:buChar char="○"/>
            </a:pPr>
            <a:r>
              <a:rPr lang="en"/>
              <a:t>Simple</a:t>
            </a:r>
            <a:endParaRPr/>
          </a:p>
          <a:p>
            <a:pPr indent="-304800" lvl="1" marL="914400" rtl="0" algn="l">
              <a:spcBef>
                <a:spcPts val="0"/>
              </a:spcBef>
              <a:spcAft>
                <a:spcPts val="0"/>
              </a:spcAft>
              <a:buSzPts val="1200"/>
              <a:buChar char="○"/>
            </a:pPr>
            <a:r>
              <a:rPr lang="en"/>
              <a:t>Accessible for those with motor control issues</a:t>
            </a:r>
            <a:endParaRPr/>
          </a:p>
          <a:p>
            <a:pPr indent="-304800" lvl="1" marL="914400" rtl="0" algn="l">
              <a:spcBef>
                <a:spcPts val="0"/>
              </a:spcBef>
              <a:spcAft>
                <a:spcPts val="0"/>
              </a:spcAft>
              <a:buSzPts val="1200"/>
              <a:buChar char="○"/>
            </a:pPr>
            <a:r>
              <a:rPr lang="en"/>
              <a:t>More “real estate” (can project pixel creation grid into the real world)</a:t>
            </a:r>
            <a:endParaRPr/>
          </a:p>
          <a:p>
            <a:pPr indent="-304800" lvl="1" marL="914400" rtl="0" algn="l">
              <a:spcBef>
                <a:spcPts val="0"/>
              </a:spcBef>
              <a:spcAft>
                <a:spcPts val="0"/>
              </a:spcAft>
              <a:buSzPts val="1200"/>
              <a:buChar char="○"/>
            </a:pPr>
            <a:r>
              <a:rPr lang="en"/>
              <a:t>More immersive experience</a:t>
            </a:r>
            <a:endParaRPr/>
          </a:p>
          <a:p>
            <a:pPr indent="-317500" lvl="0" marL="457200" rtl="0" algn="l">
              <a:spcBef>
                <a:spcPts val="0"/>
              </a:spcBef>
              <a:spcAft>
                <a:spcPts val="0"/>
              </a:spcAft>
              <a:buSzPts val="1400"/>
              <a:buChar char="●"/>
            </a:pPr>
            <a:r>
              <a:rPr lang="en"/>
              <a:t>Cons:</a:t>
            </a:r>
            <a:endParaRPr/>
          </a:p>
          <a:p>
            <a:pPr indent="-304800" lvl="1" marL="914400" rtl="0" algn="l">
              <a:spcBef>
                <a:spcPts val="0"/>
              </a:spcBef>
              <a:spcAft>
                <a:spcPts val="0"/>
              </a:spcAft>
              <a:buSzPts val="1200"/>
              <a:buChar char="○"/>
            </a:pPr>
            <a:r>
              <a:rPr lang="en"/>
              <a:t>Doesn’t allow users to choose specific shades of color</a:t>
            </a:r>
            <a:endParaRPr/>
          </a:p>
          <a:p>
            <a:pPr indent="-304800" lvl="1" marL="914400" rtl="0" algn="l">
              <a:spcBef>
                <a:spcPts val="0"/>
              </a:spcBef>
              <a:spcAft>
                <a:spcPts val="0"/>
              </a:spcAft>
              <a:buSzPts val="1200"/>
              <a:buChar char="○"/>
            </a:pPr>
            <a:r>
              <a:rPr lang="en"/>
              <a:t>Needs additional AR accessories</a:t>
            </a:r>
            <a:endParaRPr/>
          </a:p>
          <a:p>
            <a:pPr indent="-304800" lvl="1" marL="914400" rtl="0" algn="l">
              <a:spcBef>
                <a:spcPts val="0"/>
              </a:spcBef>
              <a:spcAft>
                <a:spcPts val="0"/>
              </a:spcAft>
              <a:buSzPts val="1200"/>
              <a:buChar char="○"/>
            </a:pPr>
            <a:r>
              <a:rPr lang="en"/>
              <a:t>Cannot use app in noisy environments</a:t>
            </a:r>
            <a:endParaRPr/>
          </a:p>
          <a:p>
            <a:pPr indent="-304800" lvl="1" marL="914400" rtl="0" algn="l">
              <a:spcBef>
                <a:spcPts val="0"/>
              </a:spcBef>
              <a:spcAft>
                <a:spcPts val="0"/>
              </a:spcAft>
              <a:buSzPts val="1200"/>
              <a:buChar char="○"/>
            </a:pPr>
            <a:r>
              <a:rPr lang="en"/>
              <a:t>Difficult for those with speech impediments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23"/>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Choice: realization one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4"/>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4. Lofi-Prototype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Lofi-prototype Construction</a:t>
            </a:r>
            <a:endParaRPr/>
          </a:p>
        </p:txBody>
      </p:sp>
      <p:sp>
        <p:nvSpPr>
          <p:cNvPr id="134" name="Google Shape;134;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Built with paper</a:t>
            </a:r>
            <a:endParaRPr/>
          </a:p>
          <a:p>
            <a:pPr indent="-342900" lvl="0" marL="457200" rtl="0" algn="l">
              <a:spcBef>
                <a:spcPts val="0"/>
              </a:spcBef>
              <a:spcAft>
                <a:spcPts val="0"/>
              </a:spcAft>
              <a:buSzPts val="1800"/>
              <a:buChar char="●"/>
            </a:pPr>
            <a:r>
              <a:rPr lang="en"/>
              <a:t>One screen per page</a:t>
            </a:r>
            <a:endParaRPr/>
          </a:p>
          <a:p>
            <a:pPr indent="-342900" lvl="0" marL="457200" rtl="0" algn="l">
              <a:spcBef>
                <a:spcPts val="0"/>
              </a:spcBef>
              <a:spcAft>
                <a:spcPts val="0"/>
              </a:spcAft>
              <a:buSzPts val="1800"/>
              <a:buChar char="●"/>
            </a:pPr>
            <a:r>
              <a:rPr lang="en"/>
              <a:t>Main screens: </a:t>
            </a:r>
            <a:endParaRPr/>
          </a:p>
          <a:p>
            <a:pPr indent="-317500" lvl="1" marL="914400" rtl="0" algn="l">
              <a:spcBef>
                <a:spcPts val="0"/>
              </a:spcBef>
              <a:spcAft>
                <a:spcPts val="0"/>
              </a:spcAft>
              <a:buSzPts val="1400"/>
              <a:buChar char="○"/>
            </a:pPr>
            <a:r>
              <a:rPr lang="en"/>
              <a:t>Home</a:t>
            </a:r>
            <a:endParaRPr/>
          </a:p>
          <a:p>
            <a:pPr indent="-317500" lvl="1" marL="914400" rtl="0" algn="l">
              <a:spcBef>
                <a:spcPts val="0"/>
              </a:spcBef>
              <a:spcAft>
                <a:spcPts val="0"/>
              </a:spcAft>
              <a:buSzPts val="1400"/>
              <a:buChar char="○"/>
            </a:pPr>
            <a:r>
              <a:rPr lang="en"/>
              <a:t>Drawing Canvas</a:t>
            </a:r>
            <a:endParaRPr/>
          </a:p>
          <a:p>
            <a:pPr indent="-317500" lvl="1" marL="914400" rtl="0" algn="l">
              <a:spcBef>
                <a:spcPts val="0"/>
              </a:spcBef>
              <a:spcAft>
                <a:spcPts val="0"/>
              </a:spcAft>
              <a:buSzPts val="1400"/>
              <a:buChar char="○"/>
            </a:pPr>
            <a:r>
              <a:rPr lang="en"/>
              <a:t>Lessons</a:t>
            </a:r>
            <a:endParaRPr/>
          </a:p>
          <a:p>
            <a:pPr indent="-317500" lvl="1" marL="914400" rtl="0" algn="l">
              <a:spcBef>
                <a:spcPts val="0"/>
              </a:spcBef>
              <a:spcAft>
                <a:spcPts val="0"/>
              </a:spcAft>
              <a:buSzPts val="1400"/>
              <a:buChar char="○"/>
            </a:pPr>
            <a:r>
              <a:rPr lang="en"/>
              <a:t>Gallery Hub</a:t>
            </a:r>
            <a:endParaRPr/>
          </a:p>
        </p:txBody>
      </p:sp>
      <p:pic>
        <p:nvPicPr>
          <p:cNvPr id="135" name="Google Shape;135;p25"/>
          <p:cNvPicPr preferRelativeResize="0"/>
          <p:nvPr/>
        </p:nvPicPr>
        <p:blipFill rotWithShape="1">
          <a:blip r:embed="rId3">
            <a:alphaModFix/>
          </a:blip>
          <a:srcRect b="6846" l="4807" r="0" t="0"/>
          <a:stretch/>
        </p:blipFill>
        <p:spPr>
          <a:xfrm rot="5400000">
            <a:off x="4243075" y="420825"/>
            <a:ext cx="3917876" cy="5111675"/>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Lofi Prototype Challenge</a:t>
            </a:r>
            <a:endParaRPr/>
          </a:p>
        </p:txBody>
      </p:sp>
      <p:sp>
        <p:nvSpPr>
          <p:cNvPr id="141" name="Google Shape;141;p26"/>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How do we make a pixel art drawing app out of paper?</a:t>
            </a:r>
            <a:endParaRPr/>
          </a:p>
          <a:p>
            <a:pPr indent="0" lvl="0" marL="0" rtl="0" algn="l">
              <a:spcBef>
                <a:spcPts val="1200"/>
              </a:spcBef>
              <a:spcAft>
                <a:spcPts val="0"/>
              </a:spcAft>
              <a:buNone/>
            </a:pPr>
            <a:r>
              <a:rPr lang="en"/>
              <a:t>Graph Paper and a Pen!</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Our drawing screen acted as an overlay for a piece of graph paper, so out participants could actually draw.</a:t>
            </a:r>
            <a:endParaRPr/>
          </a:p>
        </p:txBody>
      </p:sp>
      <p:pic>
        <p:nvPicPr>
          <p:cNvPr id="142" name="Google Shape;142;p26"/>
          <p:cNvPicPr preferRelativeResize="0"/>
          <p:nvPr/>
        </p:nvPicPr>
        <p:blipFill>
          <a:blip r:embed="rId3">
            <a:alphaModFix/>
          </a:blip>
          <a:stretch>
            <a:fillRect/>
          </a:stretch>
        </p:blipFill>
        <p:spPr>
          <a:xfrm>
            <a:off x="5459325" y="149200"/>
            <a:ext cx="3561523" cy="4748749"/>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27"/>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5</a:t>
            </a:r>
            <a:r>
              <a:rPr lang="en"/>
              <a:t>. Task Flows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pic>
        <p:nvPicPr>
          <p:cNvPr id="152" name="Google Shape;152;p28"/>
          <p:cNvPicPr preferRelativeResize="0"/>
          <p:nvPr/>
        </p:nvPicPr>
        <p:blipFill rotWithShape="1">
          <a:blip r:embed="rId3">
            <a:alphaModFix/>
          </a:blip>
          <a:srcRect b="0" l="25515" r="50035" t="0"/>
          <a:stretch/>
        </p:blipFill>
        <p:spPr>
          <a:xfrm>
            <a:off x="4280350" y="2556350"/>
            <a:ext cx="1422675" cy="2587150"/>
          </a:xfrm>
          <a:prstGeom prst="rect">
            <a:avLst/>
          </a:prstGeom>
          <a:noFill/>
          <a:ln>
            <a:noFill/>
          </a:ln>
        </p:spPr>
      </p:pic>
      <p:pic>
        <p:nvPicPr>
          <p:cNvPr id="153" name="Google Shape;153;p28"/>
          <p:cNvPicPr preferRelativeResize="0"/>
          <p:nvPr/>
        </p:nvPicPr>
        <p:blipFill rotWithShape="1">
          <a:blip r:embed="rId4">
            <a:alphaModFix/>
          </a:blip>
          <a:srcRect b="0" l="75550" r="0" t="0"/>
          <a:stretch/>
        </p:blipFill>
        <p:spPr>
          <a:xfrm>
            <a:off x="7630225" y="0"/>
            <a:ext cx="1422675" cy="2556349"/>
          </a:xfrm>
          <a:prstGeom prst="rect">
            <a:avLst/>
          </a:prstGeom>
          <a:noFill/>
          <a:ln>
            <a:noFill/>
          </a:ln>
        </p:spPr>
      </p:pic>
      <p:pic>
        <p:nvPicPr>
          <p:cNvPr id="154" name="Google Shape;154;p28"/>
          <p:cNvPicPr preferRelativeResize="0"/>
          <p:nvPr/>
        </p:nvPicPr>
        <p:blipFill rotWithShape="1">
          <a:blip r:embed="rId4">
            <a:alphaModFix/>
          </a:blip>
          <a:srcRect b="0" l="25401" r="50150" t="0"/>
          <a:stretch/>
        </p:blipFill>
        <p:spPr>
          <a:xfrm>
            <a:off x="4254651" y="0"/>
            <a:ext cx="1422675" cy="2556349"/>
          </a:xfrm>
          <a:prstGeom prst="rect">
            <a:avLst/>
          </a:prstGeom>
          <a:noFill/>
          <a:ln>
            <a:noFill/>
          </a:ln>
        </p:spPr>
      </p:pic>
      <p:sp>
        <p:nvSpPr>
          <p:cNvPr id="155" name="Google Shape;155;p28"/>
          <p:cNvSpPr txBox="1"/>
          <p:nvPr>
            <p:ph type="title"/>
          </p:nvPr>
        </p:nvSpPr>
        <p:spPr>
          <a:xfrm>
            <a:off x="311350" y="161900"/>
            <a:ext cx="115008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Task #1: </a:t>
            </a:r>
            <a:endParaRPr/>
          </a:p>
          <a:p>
            <a:pPr indent="0" lvl="0" marL="0" rtl="0" algn="l">
              <a:spcBef>
                <a:spcPts val="0"/>
              </a:spcBef>
              <a:spcAft>
                <a:spcPts val="0"/>
              </a:spcAft>
              <a:buNone/>
            </a:pPr>
            <a:r>
              <a:rPr lang="en"/>
              <a:t>Create a Piece</a:t>
            </a:r>
            <a:endParaRPr/>
          </a:p>
        </p:txBody>
      </p:sp>
      <p:pic>
        <p:nvPicPr>
          <p:cNvPr id="156" name="Google Shape;156;p28"/>
          <p:cNvPicPr preferRelativeResize="0"/>
          <p:nvPr/>
        </p:nvPicPr>
        <p:blipFill rotWithShape="1">
          <a:blip r:embed="rId4">
            <a:alphaModFix/>
          </a:blip>
          <a:srcRect b="0" l="49846" r="25008" t="0"/>
          <a:stretch/>
        </p:blipFill>
        <p:spPr>
          <a:xfrm>
            <a:off x="5905927" y="0"/>
            <a:ext cx="1463152" cy="2556349"/>
          </a:xfrm>
          <a:prstGeom prst="rect">
            <a:avLst/>
          </a:prstGeom>
          <a:noFill/>
          <a:ln>
            <a:noFill/>
          </a:ln>
        </p:spPr>
      </p:pic>
      <p:pic>
        <p:nvPicPr>
          <p:cNvPr id="157" name="Google Shape;157;p28"/>
          <p:cNvPicPr preferRelativeResize="0"/>
          <p:nvPr/>
        </p:nvPicPr>
        <p:blipFill>
          <a:blip r:embed="rId5">
            <a:alphaModFix/>
          </a:blip>
          <a:stretch>
            <a:fillRect/>
          </a:stretch>
        </p:blipFill>
        <p:spPr>
          <a:xfrm>
            <a:off x="856381" y="2571750"/>
            <a:ext cx="1463143" cy="2556351"/>
          </a:xfrm>
          <a:prstGeom prst="rect">
            <a:avLst/>
          </a:prstGeom>
          <a:noFill/>
          <a:ln>
            <a:noFill/>
          </a:ln>
        </p:spPr>
      </p:pic>
      <p:pic>
        <p:nvPicPr>
          <p:cNvPr id="158" name="Google Shape;158;p28"/>
          <p:cNvPicPr preferRelativeResize="0"/>
          <p:nvPr/>
        </p:nvPicPr>
        <p:blipFill rotWithShape="1">
          <a:blip r:embed="rId3">
            <a:alphaModFix/>
          </a:blip>
          <a:srcRect b="0" l="0" r="74855" t="0"/>
          <a:stretch/>
        </p:blipFill>
        <p:spPr>
          <a:xfrm>
            <a:off x="2548121" y="2556350"/>
            <a:ext cx="1463149" cy="2587150"/>
          </a:xfrm>
          <a:prstGeom prst="rect">
            <a:avLst/>
          </a:prstGeom>
          <a:noFill/>
          <a:ln>
            <a:noFill/>
          </a:ln>
        </p:spPr>
      </p:pic>
      <p:sp>
        <p:nvSpPr>
          <p:cNvPr id="159" name="Google Shape;159;p28"/>
          <p:cNvSpPr/>
          <p:nvPr/>
        </p:nvSpPr>
        <p:spPr>
          <a:xfrm>
            <a:off x="4642575" y="1102800"/>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60" name="Google Shape;160;p28"/>
          <p:cNvSpPr/>
          <p:nvPr/>
        </p:nvSpPr>
        <p:spPr>
          <a:xfrm>
            <a:off x="5905925" y="1915100"/>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61" name="Google Shape;161;p28"/>
          <p:cNvSpPr/>
          <p:nvPr/>
        </p:nvSpPr>
        <p:spPr>
          <a:xfrm>
            <a:off x="7731250" y="1915100"/>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62" name="Google Shape;162;p28"/>
          <p:cNvSpPr/>
          <p:nvPr/>
        </p:nvSpPr>
        <p:spPr>
          <a:xfrm>
            <a:off x="1188325" y="3569275"/>
            <a:ext cx="261600" cy="890400"/>
          </a:xfrm>
          <a:prstGeom prst="upArrow">
            <a:avLst>
              <a:gd fmla="val 50000" name="adj1"/>
              <a:gd fmla="val 50000" name="adj2"/>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63" name="Google Shape;163;p28"/>
          <p:cNvSpPr/>
          <p:nvPr/>
        </p:nvSpPr>
        <p:spPr>
          <a:xfrm>
            <a:off x="3727525" y="2802350"/>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64" name="Google Shape;164;p28"/>
          <p:cNvSpPr/>
          <p:nvPr/>
        </p:nvSpPr>
        <p:spPr>
          <a:xfrm>
            <a:off x="5025325" y="2824247"/>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pic>
        <p:nvPicPr>
          <p:cNvPr id="165" name="Google Shape;165;p28"/>
          <p:cNvPicPr preferRelativeResize="0"/>
          <p:nvPr/>
        </p:nvPicPr>
        <p:blipFill rotWithShape="1">
          <a:blip r:embed="rId4">
            <a:alphaModFix/>
          </a:blip>
          <a:srcRect b="0" l="0" r="74855" t="0"/>
          <a:stretch/>
        </p:blipFill>
        <p:spPr>
          <a:xfrm>
            <a:off x="2565623" y="0"/>
            <a:ext cx="1463152" cy="2556349"/>
          </a:xfrm>
          <a:prstGeom prst="rect">
            <a:avLst/>
          </a:prstGeom>
          <a:noFill/>
          <a:ln>
            <a:noFill/>
          </a:ln>
        </p:spPr>
      </p:pic>
      <p:sp>
        <p:nvSpPr>
          <p:cNvPr id="166" name="Google Shape;166;p28"/>
          <p:cNvSpPr/>
          <p:nvPr/>
        </p:nvSpPr>
        <p:spPr>
          <a:xfrm>
            <a:off x="3139325" y="1759725"/>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pic>
        <p:nvPicPr>
          <p:cNvPr id="167" name="Google Shape;167;p28"/>
          <p:cNvPicPr preferRelativeResize="0"/>
          <p:nvPr/>
        </p:nvPicPr>
        <p:blipFill rotWithShape="1">
          <a:blip r:embed="rId3">
            <a:alphaModFix/>
          </a:blip>
          <a:srcRect b="0" l="49849" r="25701" t="0"/>
          <a:stretch/>
        </p:blipFill>
        <p:spPr>
          <a:xfrm>
            <a:off x="5954600" y="2556350"/>
            <a:ext cx="1422675" cy="2587150"/>
          </a:xfrm>
          <a:prstGeom prst="rect">
            <a:avLst/>
          </a:prstGeom>
          <a:noFill/>
          <a:ln>
            <a:noFill/>
          </a:ln>
        </p:spPr>
      </p:pic>
      <p:sp>
        <p:nvSpPr>
          <p:cNvPr id="168" name="Google Shape;168;p28"/>
          <p:cNvSpPr/>
          <p:nvPr/>
        </p:nvSpPr>
        <p:spPr>
          <a:xfrm>
            <a:off x="7138675" y="2802350"/>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69" name="Google Shape;169;p28"/>
          <p:cNvSpPr/>
          <p:nvPr/>
        </p:nvSpPr>
        <p:spPr>
          <a:xfrm>
            <a:off x="1203925" y="4334225"/>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pic>
        <p:nvPicPr>
          <p:cNvPr id="170" name="Google Shape;170;p28"/>
          <p:cNvPicPr preferRelativeResize="0"/>
          <p:nvPr/>
        </p:nvPicPr>
        <p:blipFill rotWithShape="1">
          <a:blip r:embed="rId3">
            <a:alphaModFix/>
          </a:blip>
          <a:srcRect b="0" l="74937" r="613" t="0"/>
          <a:stretch/>
        </p:blipFill>
        <p:spPr>
          <a:xfrm>
            <a:off x="7628850" y="2556350"/>
            <a:ext cx="1422675" cy="2587150"/>
          </a:xfrm>
          <a:prstGeom prst="rect">
            <a:avLst/>
          </a:prstGeom>
          <a:noFill/>
          <a:ln>
            <a:noFill/>
          </a:ln>
        </p:spPr>
      </p:pic>
      <p:cxnSp>
        <p:nvCxnSpPr>
          <p:cNvPr id="171" name="Google Shape;171;p28"/>
          <p:cNvCxnSpPr/>
          <p:nvPr/>
        </p:nvCxnSpPr>
        <p:spPr>
          <a:xfrm>
            <a:off x="2319536" y="1217988"/>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172" name="Google Shape;172;p28"/>
          <p:cNvCxnSpPr/>
          <p:nvPr/>
        </p:nvCxnSpPr>
        <p:spPr>
          <a:xfrm>
            <a:off x="3986228" y="1217988"/>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173" name="Google Shape;173;p28"/>
          <p:cNvCxnSpPr/>
          <p:nvPr/>
        </p:nvCxnSpPr>
        <p:spPr>
          <a:xfrm>
            <a:off x="5658467" y="1217988"/>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174" name="Google Shape;174;p28"/>
          <p:cNvCxnSpPr/>
          <p:nvPr/>
        </p:nvCxnSpPr>
        <p:spPr>
          <a:xfrm>
            <a:off x="7358417" y="1217988"/>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175" name="Google Shape;175;p28"/>
          <p:cNvCxnSpPr/>
          <p:nvPr/>
        </p:nvCxnSpPr>
        <p:spPr>
          <a:xfrm>
            <a:off x="9043473" y="1217988"/>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176" name="Google Shape;176;p28"/>
          <p:cNvCxnSpPr>
            <a:endCxn id="157" idx="1"/>
          </p:cNvCxnSpPr>
          <p:nvPr/>
        </p:nvCxnSpPr>
        <p:spPr>
          <a:xfrm rot="5400000">
            <a:off x="372031" y="2870275"/>
            <a:ext cx="1464000" cy="495300"/>
          </a:xfrm>
          <a:prstGeom prst="curvedConnector4">
            <a:avLst>
              <a:gd fmla="val 6346" name="adj1"/>
              <a:gd fmla="val 196105" name="adj2"/>
            </a:avLst>
          </a:prstGeom>
          <a:noFill/>
          <a:ln cap="flat" cmpd="sng" w="152400">
            <a:solidFill>
              <a:schemeClr val="accent6"/>
            </a:solidFill>
            <a:prstDash val="solid"/>
            <a:round/>
            <a:headEnd len="med" w="med" type="none"/>
            <a:tailEnd len="med" w="med" type="none"/>
          </a:ln>
        </p:spPr>
      </p:cxnSp>
      <p:cxnSp>
        <p:nvCxnSpPr>
          <p:cNvPr id="177" name="Google Shape;177;p28"/>
          <p:cNvCxnSpPr/>
          <p:nvPr/>
        </p:nvCxnSpPr>
        <p:spPr>
          <a:xfrm>
            <a:off x="2293209" y="3849925"/>
            <a:ext cx="290700" cy="0"/>
          </a:xfrm>
          <a:prstGeom prst="straightConnector1">
            <a:avLst/>
          </a:prstGeom>
          <a:noFill/>
          <a:ln cap="flat" cmpd="sng" w="152400">
            <a:solidFill>
              <a:schemeClr val="accent6"/>
            </a:solidFill>
            <a:prstDash val="solid"/>
            <a:round/>
            <a:headEnd len="med" w="med" type="none"/>
            <a:tailEnd len="med" w="med" type="none"/>
          </a:ln>
        </p:spPr>
      </p:cxnSp>
      <p:cxnSp>
        <p:nvCxnSpPr>
          <p:cNvPr id="178" name="Google Shape;178;p28"/>
          <p:cNvCxnSpPr/>
          <p:nvPr/>
        </p:nvCxnSpPr>
        <p:spPr>
          <a:xfrm>
            <a:off x="3994275" y="3849913"/>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179" name="Google Shape;179;p28"/>
          <p:cNvCxnSpPr/>
          <p:nvPr/>
        </p:nvCxnSpPr>
        <p:spPr>
          <a:xfrm>
            <a:off x="5696124" y="3849913"/>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180" name="Google Shape;180;p28"/>
          <p:cNvCxnSpPr/>
          <p:nvPr/>
        </p:nvCxnSpPr>
        <p:spPr>
          <a:xfrm>
            <a:off x="7384806" y="3849925"/>
            <a:ext cx="251700" cy="0"/>
          </a:xfrm>
          <a:prstGeom prst="straightConnector1">
            <a:avLst/>
          </a:prstGeom>
          <a:noFill/>
          <a:ln cap="flat" cmpd="sng" w="152400">
            <a:solidFill>
              <a:schemeClr val="accent6"/>
            </a:solidFill>
            <a:prstDash val="solid"/>
            <a:round/>
            <a:headEnd len="med" w="med" type="none"/>
            <a:tailEnd len="med" w="med" type="none"/>
          </a:ln>
        </p:spPr>
      </p:cxnSp>
      <p:cxnSp>
        <p:nvCxnSpPr>
          <p:cNvPr id="181" name="Google Shape;181;p28"/>
          <p:cNvCxnSpPr/>
          <p:nvPr/>
        </p:nvCxnSpPr>
        <p:spPr>
          <a:xfrm>
            <a:off x="9043475" y="3849913"/>
            <a:ext cx="285600" cy="0"/>
          </a:xfrm>
          <a:prstGeom prst="straightConnector1">
            <a:avLst/>
          </a:prstGeom>
          <a:noFill/>
          <a:ln cap="flat" cmpd="sng" w="152400">
            <a:solidFill>
              <a:schemeClr val="accent6"/>
            </a:solidFill>
            <a:prstDash val="solid"/>
            <a:round/>
            <a:headEnd len="med" w="med" type="none"/>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9"/>
          <p:cNvSpPr txBox="1"/>
          <p:nvPr>
            <p:ph type="title"/>
          </p:nvPr>
        </p:nvSpPr>
        <p:spPr>
          <a:xfrm>
            <a:off x="5357350" y="0"/>
            <a:ext cx="35472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Task #2: </a:t>
            </a:r>
            <a:endParaRPr/>
          </a:p>
          <a:p>
            <a:pPr indent="0" lvl="0" marL="0" rtl="0" algn="l">
              <a:spcBef>
                <a:spcPts val="0"/>
              </a:spcBef>
              <a:spcAft>
                <a:spcPts val="0"/>
              </a:spcAft>
              <a:buNone/>
            </a:pPr>
            <a:r>
              <a:rPr lang="en"/>
              <a:t>Share Your Work</a:t>
            </a:r>
            <a:endParaRPr/>
          </a:p>
        </p:txBody>
      </p:sp>
      <p:pic>
        <p:nvPicPr>
          <p:cNvPr id="187" name="Google Shape;187;p29"/>
          <p:cNvPicPr preferRelativeResize="0"/>
          <p:nvPr/>
        </p:nvPicPr>
        <p:blipFill>
          <a:blip r:embed="rId3">
            <a:alphaModFix/>
          </a:blip>
          <a:stretch>
            <a:fillRect/>
          </a:stretch>
        </p:blipFill>
        <p:spPr>
          <a:xfrm>
            <a:off x="543925" y="0"/>
            <a:ext cx="4686726" cy="2466226"/>
          </a:xfrm>
          <a:prstGeom prst="rect">
            <a:avLst/>
          </a:prstGeom>
          <a:noFill/>
          <a:ln>
            <a:noFill/>
          </a:ln>
        </p:spPr>
      </p:pic>
      <p:pic>
        <p:nvPicPr>
          <p:cNvPr id="188" name="Google Shape;188;p29"/>
          <p:cNvPicPr preferRelativeResize="0"/>
          <p:nvPr/>
        </p:nvPicPr>
        <p:blipFill>
          <a:blip r:embed="rId4">
            <a:alphaModFix/>
          </a:blip>
          <a:stretch>
            <a:fillRect/>
          </a:stretch>
        </p:blipFill>
        <p:spPr>
          <a:xfrm>
            <a:off x="543925" y="2537271"/>
            <a:ext cx="4686725" cy="2460529"/>
          </a:xfrm>
          <a:prstGeom prst="rect">
            <a:avLst/>
          </a:prstGeom>
          <a:noFill/>
          <a:ln>
            <a:noFill/>
          </a:ln>
        </p:spPr>
      </p:pic>
      <p:sp>
        <p:nvSpPr>
          <p:cNvPr id="189" name="Google Shape;189;p29"/>
          <p:cNvSpPr/>
          <p:nvPr/>
        </p:nvSpPr>
        <p:spPr>
          <a:xfrm>
            <a:off x="1308750" y="1117913"/>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90" name="Google Shape;190;p29"/>
          <p:cNvSpPr/>
          <p:nvPr/>
        </p:nvSpPr>
        <p:spPr>
          <a:xfrm>
            <a:off x="3234775" y="219288"/>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pic>
        <p:nvPicPr>
          <p:cNvPr id="191" name="Google Shape;191;p29"/>
          <p:cNvPicPr preferRelativeResize="0"/>
          <p:nvPr/>
        </p:nvPicPr>
        <p:blipFill>
          <a:blip r:embed="rId5">
            <a:alphaModFix/>
          </a:blip>
          <a:stretch>
            <a:fillRect/>
          </a:stretch>
        </p:blipFill>
        <p:spPr>
          <a:xfrm>
            <a:off x="5636763" y="1217525"/>
            <a:ext cx="3172275" cy="2556038"/>
          </a:xfrm>
          <a:prstGeom prst="rect">
            <a:avLst/>
          </a:prstGeom>
          <a:noFill/>
          <a:ln>
            <a:noFill/>
          </a:ln>
        </p:spPr>
      </p:pic>
      <p:sp>
        <p:nvSpPr>
          <p:cNvPr id="192" name="Google Shape;192;p29"/>
          <p:cNvSpPr/>
          <p:nvPr/>
        </p:nvSpPr>
        <p:spPr>
          <a:xfrm>
            <a:off x="4591500" y="765813"/>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93" name="Google Shape;193;p29"/>
          <p:cNvSpPr/>
          <p:nvPr/>
        </p:nvSpPr>
        <p:spPr>
          <a:xfrm>
            <a:off x="6100175" y="1760788"/>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94" name="Google Shape;194;p29"/>
          <p:cNvSpPr/>
          <p:nvPr/>
        </p:nvSpPr>
        <p:spPr>
          <a:xfrm>
            <a:off x="7546200" y="3128463"/>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95" name="Google Shape;195;p29"/>
          <p:cNvSpPr/>
          <p:nvPr/>
        </p:nvSpPr>
        <p:spPr>
          <a:xfrm>
            <a:off x="1629050" y="2821863"/>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96" name="Google Shape;196;p29"/>
          <p:cNvSpPr/>
          <p:nvPr/>
        </p:nvSpPr>
        <p:spPr>
          <a:xfrm>
            <a:off x="2836275" y="3074159"/>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97" name="Google Shape;197;p29"/>
          <p:cNvSpPr/>
          <p:nvPr/>
        </p:nvSpPr>
        <p:spPr>
          <a:xfrm>
            <a:off x="4218325" y="3564188"/>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cxnSp>
        <p:nvCxnSpPr>
          <p:cNvPr id="198" name="Google Shape;198;p29"/>
          <p:cNvCxnSpPr/>
          <p:nvPr/>
        </p:nvCxnSpPr>
        <p:spPr>
          <a:xfrm>
            <a:off x="288618" y="1233125"/>
            <a:ext cx="312900" cy="0"/>
          </a:xfrm>
          <a:prstGeom prst="straightConnector1">
            <a:avLst/>
          </a:prstGeom>
          <a:noFill/>
          <a:ln cap="flat" cmpd="sng" w="152400">
            <a:solidFill>
              <a:schemeClr val="accent6"/>
            </a:solidFill>
            <a:prstDash val="solid"/>
            <a:round/>
            <a:headEnd len="med" w="med" type="none"/>
            <a:tailEnd len="med" w="med" type="none"/>
          </a:ln>
        </p:spPr>
      </p:cxnSp>
      <p:cxnSp>
        <p:nvCxnSpPr>
          <p:cNvPr id="199" name="Google Shape;199;p29"/>
          <p:cNvCxnSpPr/>
          <p:nvPr/>
        </p:nvCxnSpPr>
        <p:spPr>
          <a:xfrm>
            <a:off x="1943370" y="1233125"/>
            <a:ext cx="293700" cy="0"/>
          </a:xfrm>
          <a:prstGeom prst="straightConnector1">
            <a:avLst/>
          </a:prstGeom>
          <a:noFill/>
          <a:ln cap="flat" cmpd="sng" w="152400">
            <a:solidFill>
              <a:schemeClr val="accent6"/>
            </a:solidFill>
            <a:prstDash val="solid"/>
            <a:round/>
            <a:headEnd len="med" w="med" type="none"/>
            <a:tailEnd len="med" w="med" type="none"/>
          </a:ln>
        </p:spPr>
      </p:cxnSp>
      <p:cxnSp>
        <p:nvCxnSpPr>
          <p:cNvPr id="200" name="Google Shape;200;p29"/>
          <p:cNvCxnSpPr/>
          <p:nvPr/>
        </p:nvCxnSpPr>
        <p:spPr>
          <a:xfrm>
            <a:off x="3567820" y="1233125"/>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201" name="Google Shape;201;p29"/>
          <p:cNvCxnSpPr>
            <a:stCxn id="187" idx="3"/>
            <a:endCxn id="191" idx="1"/>
          </p:cNvCxnSpPr>
          <p:nvPr/>
        </p:nvCxnSpPr>
        <p:spPr>
          <a:xfrm>
            <a:off x="5230651" y="1233113"/>
            <a:ext cx="406200" cy="1262400"/>
          </a:xfrm>
          <a:prstGeom prst="curvedConnector3">
            <a:avLst>
              <a:gd fmla="val 49989" name="adj1"/>
            </a:avLst>
          </a:prstGeom>
          <a:noFill/>
          <a:ln cap="flat" cmpd="sng" w="152400">
            <a:solidFill>
              <a:schemeClr val="accent6"/>
            </a:solidFill>
            <a:prstDash val="solid"/>
            <a:round/>
            <a:headEnd len="med" w="med" type="none"/>
            <a:tailEnd len="med" w="med" type="none"/>
          </a:ln>
        </p:spPr>
      </p:cxnSp>
      <p:cxnSp>
        <p:nvCxnSpPr>
          <p:cNvPr id="202" name="Google Shape;202;p29"/>
          <p:cNvCxnSpPr>
            <a:stCxn id="191" idx="1"/>
            <a:endCxn id="188" idx="3"/>
          </p:cNvCxnSpPr>
          <p:nvPr/>
        </p:nvCxnSpPr>
        <p:spPr>
          <a:xfrm flipH="1">
            <a:off x="5230563" y="2495544"/>
            <a:ext cx="406200" cy="1272000"/>
          </a:xfrm>
          <a:prstGeom prst="curvedConnector3">
            <a:avLst>
              <a:gd fmla="val 49989" name="adj1"/>
            </a:avLst>
          </a:prstGeom>
          <a:noFill/>
          <a:ln cap="flat" cmpd="sng" w="152400">
            <a:solidFill>
              <a:schemeClr val="accent6"/>
            </a:solidFill>
            <a:prstDash val="solid"/>
            <a:round/>
            <a:headEnd len="med" w="med" type="none"/>
            <a:tailEnd len="med" w="med" type="none"/>
          </a:ln>
        </p:spPr>
      </p:cxnSp>
      <p:cxnSp>
        <p:nvCxnSpPr>
          <p:cNvPr id="203" name="Google Shape;203;p29"/>
          <p:cNvCxnSpPr/>
          <p:nvPr/>
        </p:nvCxnSpPr>
        <p:spPr>
          <a:xfrm>
            <a:off x="7089986" y="2422063"/>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204" name="Google Shape;204;p29"/>
          <p:cNvCxnSpPr/>
          <p:nvPr/>
        </p:nvCxnSpPr>
        <p:spPr>
          <a:xfrm>
            <a:off x="288636" y="3679388"/>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205" name="Google Shape;205;p29"/>
          <p:cNvCxnSpPr/>
          <p:nvPr/>
        </p:nvCxnSpPr>
        <p:spPr>
          <a:xfrm>
            <a:off x="1938006" y="3679388"/>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206" name="Google Shape;206;p29"/>
          <p:cNvCxnSpPr/>
          <p:nvPr/>
        </p:nvCxnSpPr>
        <p:spPr>
          <a:xfrm>
            <a:off x="3567831" y="3679388"/>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207" name="Google Shape;207;p29"/>
          <p:cNvCxnSpPr/>
          <p:nvPr/>
        </p:nvCxnSpPr>
        <p:spPr>
          <a:xfrm>
            <a:off x="8799527" y="2422363"/>
            <a:ext cx="415500" cy="10500"/>
          </a:xfrm>
          <a:prstGeom prst="straightConnector1">
            <a:avLst/>
          </a:prstGeom>
          <a:noFill/>
          <a:ln cap="flat" cmpd="sng" w="152400">
            <a:solidFill>
              <a:schemeClr val="accent6"/>
            </a:solidFill>
            <a:prstDash val="solid"/>
            <a:round/>
            <a:headEnd len="med" w="med" type="none"/>
            <a:tailEnd len="med" w="med" type="none"/>
          </a:ln>
        </p:spPr>
      </p:cxnSp>
      <p:sp>
        <p:nvSpPr>
          <p:cNvPr id="208" name="Google Shape;208;p29"/>
          <p:cNvSpPr/>
          <p:nvPr/>
        </p:nvSpPr>
        <p:spPr>
          <a:xfrm>
            <a:off x="5810250" y="4115550"/>
            <a:ext cx="1204800" cy="2847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pic>
        <p:nvPicPr>
          <p:cNvPr id="213" name="Google Shape;213;p30"/>
          <p:cNvPicPr preferRelativeResize="0"/>
          <p:nvPr/>
        </p:nvPicPr>
        <p:blipFill>
          <a:blip r:embed="rId3">
            <a:alphaModFix/>
          </a:blip>
          <a:stretch>
            <a:fillRect/>
          </a:stretch>
        </p:blipFill>
        <p:spPr>
          <a:xfrm>
            <a:off x="2382303" y="2565880"/>
            <a:ext cx="6608699" cy="2502220"/>
          </a:xfrm>
          <a:prstGeom prst="rect">
            <a:avLst/>
          </a:prstGeom>
          <a:noFill/>
          <a:ln>
            <a:noFill/>
          </a:ln>
        </p:spPr>
      </p:pic>
      <p:sp>
        <p:nvSpPr>
          <p:cNvPr id="214" name="Google Shape;214;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Task #3: </a:t>
            </a:r>
            <a:endParaRPr/>
          </a:p>
          <a:p>
            <a:pPr indent="0" lvl="0" marL="0" rtl="0" algn="l">
              <a:spcBef>
                <a:spcPts val="0"/>
              </a:spcBef>
              <a:spcAft>
                <a:spcPts val="0"/>
              </a:spcAft>
              <a:buNone/>
            </a:pPr>
            <a:r>
              <a:rPr lang="en"/>
              <a:t>Collaborate</a:t>
            </a:r>
            <a:r>
              <a:rPr lang="en"/>
              <a:t> </a:t>
            </a:r>
            <a:endParaRPr/>
          </a:p>
        </p:txBody>
      </p:sp>
      <p:pic>
        <p:nvPicPr>
          <p:cNvPr id="215" name="Google Shape;215;p30"/>
          <p:cNvPicPr preferRelativeResize="0"/>
          <p:nvPr/>
        </p:nvPicPr>
        <p:blipFill>
          <a:blip r:embed="rId4">
            <a:alphaModFix/>
          </a:blip>
          <a:stretch>
            <a:fillRect/>
          </a:stretch>
        </p:blipFill>
        <p:spPr>
          <a:xfrm>
            <a:off x="2382898" y="0"/>
            <a:ext cx="6608700" cy="2538075"/>
          </a:xfrm>
          <a:prstGeom prst="rect">
            <a:avLst/>
          </a:prstGeom>
          <a:noFill/>
          <a:ln>
            <a:noFill/>
          </a:ln>
        </p:spPr>
      </p:pic>
      <p:pic>
        <p:nvPicPr>
          <p:cNvPr id="216" name="Google Shape;216;p30"/>
          <p:cNvPicPr preferRelativeResize="0"/>
          <p:nvPr/>
        </p:nvPicPr>
        <p:blipFill>
          <a:blip r:embed="rId5">
            <a:alphaModFix/>
          </a:blip>
          <a:stretch>
            <a:fillRect/>
          </a:stretch>
        </p:blipFill>
        <p:spPr>
          <a:xfrm>
            <a:off x="5831219" y="-3564"/>
            <a:ext cx="1441598" cy="2538075"/>
          </a:xfrm>
          <a:prstGeom prst="rect">
            <a:avLst/>
          </a:prstGeom>
          <a:noFill/>
          <a:ln>
            <a:noFill/>
          </a:ln>
        </p:spPr>
      </p:pic>
      <p:sp>
        <p:nvSpPr>
          <p:cNvPr id="217" name="Google Shape;217;p30"/>
          <p:cNvSpPr/>
          <p:nvPr/>
        </p:nvSpPr>
        <p:spPr>
          <a:xfrm>
            <a:off x="3113050" y="708839"/>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218" name="Google Shape;218;p30"/>
          <p:cNvSpPr/>
          <p:nvPr/>
        </p:nvSpPr>
        <p:spPr>
          <a:xfrm>
            <a:off x="4907700" y="616164"/>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219" name="Google Shape;219;p30"/>
          <p:cNvSpPr/>
          <p:nvPr/>
        </p:nvSpPr>
        <p:spPr>
          <a:xfrm>
            <a:off x="6297250" y="1676602"/>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220" name="Google Shape;220;p30"/>
          <p:cNvSpPr/>
          <p:nvPr/>
        </p:nvSpPr>
        <p:spPr>
          <a:xfrm>
            <a:off x="4216200" y="2858814"/>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221" name="Google Shape;221;p30"/>
          <p:cNvSpPr/>
          <p:nvPr/>
        </p:nvSpPr>
        <p:spPr>
          <a:xfrm>
            <a:off x="6066850" y="3175439"/>
            <a:ext cx="230400" cy="230400"/>
          </a:xfrm>
          <a:prstGeom prst="donut">
            <a:avLst>
              <a:gd fmla="val 25000" name="adj"/>
            </a:avLst>
          </a:prstGeom>
          <a:solidFill>
            <a:srgbClr val="63D297">
              <a:alpha val="57230"/>
            </a:srgbClr>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cxnSp>
        <p:nvCxnSpPr>
          <p:cNvPr id="222" name="Google Shape;222;p30"/>
          <p:cNvCxnSpPr/>
          <p:nvPr/>
        </p:nvCxnSpPr>
        <p:spPr>
          <a:xfrm>
            <a:off x="2138111" y="1269025"/>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223" name="Google Shape;223;p30"/>
          <p:cNvCxnSpPr/>
          <p:nvPr/>
        </p:nvCxnSpPr>
        <p:spPr>
          <a:xfrm>
            <a:off x="3837313" y="1269025"/>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224" name="Google Shape;224;p30"/>
          <p:cNvCxnSpPr/>
          <p:nvPr/>
        </p:nvCxnSpPr>
        <p:spPr>
          <a:xfrm>
            <a:off x="5544649" y="1269025"/>
            <a:ext cx="292500" cy="0"/>
          </a:xfrm>
          <a:prstGeom prst="straightConnector1">
            <a:avLst/>
          </a:prstGeom>
          <a:noFill/>
          <a:ln cap="flat" cmpd="sng" w="152400">
            <a:solidFill>
              <a:schemeClr val="accent6"/>
            </a:solidFill>
            <a:prstDash val="solid"/>
            <a:round/>
            <a:headEnd len="med" w="med" type="none"/>
            <a:tailEnd len="med" w="med" type="none"/>
          </a:ln>
        </p:spPr>
      </p:cxnSp>
      <p:cxnSp>
        <p:nvCxnSpPr>
          <p:cNvPr id="225" name="Google Shape;225;p30"/>
          <p:cNvCxnSpPr/>
          <p:nvPr/>
        </p:nvCxnSpPr>
        <p:spPr>
          <a:xfrm>
            <a:off x="7260126" y="1269038"/>
            <a:ext cx="292500" cy="0"/>
          </a:xfrm>
          <a:prstGeom prst="straightConnector1">
            <a:avLst/>
          </a:prstGeom>
          <a:noFill/>
          <a:ln cap="flat" cmpd="sng" w="152400">
            <a:solidFill>
              <a:schemeClr val="accent6"/>
            </a:solidFill>
            <a:prstDash val="solid"/>
            <a:round/>
            <a:headEnd len="med" w="med" type="none"/>
            <a:tailEnd len="med" w="med" type="none"/>
          </a:ln>
        </p:spPr>
      </p:cxnSp>
      <p:cxnSp>
        <p:nvCxnSpPr>
          <p:cNvPr id="226" name="Google Shape;226;p30"/>
          <p:cNvCxnSpPr/>
          <p:nvPr/>
        </p:nvCxnSpPr>
        <p:spPr>
          <a:xfrm>
            <a:off x="8966577" y="1269038"/>
            <a:ext cx="292500" cy="0"/>
          </a:xfrm>
          <a:prstGeom prst="straightConnector1">
            <a:avLst/>
          </a:prstGeom>
          <a:noFill/>
          <a:ln cap="flat" cmpd="sng" w="152400">
            <a:solidFill>
              <a:schemeClr val="accent6"/>
            </a:solidFill>
            <a:prstDash val="solid"/>
            <a:round/>
            <a:headEnd len="med" w="med" type="none"/>
            <a:tailEnd len="med" w="med" type="none"/>
          </a:ln>
        </p:spPr>
      </p:cxnSp>
      <p:sp>
        <p:nvSpPr>
          <p:cNvPr id="227" name="Google Shape;227;p30"/>
          <p:cNvSpPr/>
          <p:nvPr/>
        </p:nvSpPr>
        <p:spPr>
          <a:xfrm>
            <a:off x="1705550" y="2710950"/>
            <a:ext cx="718168" cy="1028500"/>
          </a:xfrm>
          <a:custGeom>
            <a:rect b="b" l="l" r="r" t="t"/>
            <a:pathLst>
              <a:path extrusionOk="0" h="42984" w="27299">
                <a:moveTo>
                  <a:pt x="19810" y="0"/>
                </a:moveTo>
                <a:cubicBezTo>
                  <a:pt x="16825" y="3799"/>
                  <a:pt x="4613" y="16174"/>
                  <a:pt x="1899" y="22795"/>
                </a:cubicBezTo>
                <a:cubicBezTo>
                  <a:pt x="-815" y="29416"/>
                  <a:pt x="-705" y="36363"/>
                  <a:pt x="3528" y="39728"/>
                </a:cubicBezTo>
                <a:cubicBezTo>
                  <a:pt x="7761" y="43093"/>
                  <a:pt x="23337" y="42441"/>
                  <a:pt x="27299" y="42984"/>
                </a:cubicBezTo>
              </a:path>
            </a:pathLst>
          </a:custGeom>
          <a:noFill/>
          <a:ln cap="flat" cmpd="sng" w="152400">
            <a:solidFill>
              <a:schemeClr val="accent6"/>
            </a:solidFill>
            <a:prstDash val="solid"/>
            <a:round/>
            <a:headEnd len="med" w="med" type="none"/>
            <a:tailEnd len="med" w="med" type="none"/>
          </a:ln>
        </p:spPr>
      </p:sp>
      <p:cxnSp>
        <p:nvCxnSpPr>
          <p:cNvPr id="228" name="Google Shape;228;p30"/>
          <p:cNvCxnSpPr/>
          <p:nvPr/>
        </p:nvCxnSpPr>
        <p:spPr>
          <a:xfrm>
            <a:off x="3841036" y="3732646"/>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229" name="Google Shape;229;p30"/>
          <p:cNvCxnSpPr/>
          <p:nvPr/>
        </p:nvCxnSpPr>
        <p:spPr>
          <a:xfrm>
            <a:off x="5560144" y="3732646"/>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230" name="Google Shape;230;p30"/>
          <p:cNvCxnSpPr/>
          <p:nvPr/>
        </p:nvCxnSpPr>
        <p:spPr>
          <a:xfrm>
            <a:off x="7279869" y="3732646"/>
            <a:ext cx="285600" cy="0"/>
          </a:xfrm>
          <a:prstGeom prst="straightConnector1">
            <a:avLst/>
          </a:prstGeom>
          <a:noFill/>
          <a:ln cap="flat" cmpd="sng" w="152400">
            <a:solidFill>
              <a:schemeClr val="accent6"/>
            </a:solidFill>
            <a:prstDash val="solid"/>
            <a:round/>
            <a:headEnd len="med" w="med" type="none"/>
            <a:tailEnd len="med" w="med" type="none"/>
          </a:ln>
        </p:spPr>
      </p:cxnSp>
      <p:cxnSp>
        <p:nvCxnSpPr>
          <p:cNvPr id="231" name="Google Shape;231;p30"/>
          <p:cNvCxnSpPr/>
          <p:nvPr/>
        </p:nvCxnSpPr>
        <p:spPr>
          <a:xfrm>
            <a:off x="8970036" y="3732646"/>
            <a:ext cx="285600" cy="0"/>
          </a:xfrm>
          <a:prstGeom prst="straightConnector1">
            <a:avLst/>
          </a:prstGeom>
          <a:noFill/>
          <a:ln cap="flat" cmpd="sng" w="152400">
            <a:solidFill>
              <a:schemeClr val="accent6"/>
            </a:solidFill>
            <a:prstDash val="solid"/>
            <a:round/>
            <a:headEnd len="med" w="med" type="none"/>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1"/>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6&amp;7. Testing</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a:t>“Learn Art and Build your Community – One pixel at a time”</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0" name="Shape 240"/>
        <p:cNvGrpSpPr/>
        <p:nvPr/>
      </p:nvGrpSpPr>
      <p:grpSpPr>
        <a:xfrm>
          <a:off x="0" y="0"/>
          <a:ext cx="0" cy="0"/>
          <a:chOff x="0" y="0"/>
          <a:chExt cx="0" cy="0"/>
        </a:xfrm>
      </p:grpSpPr>
      <p:sp>
        <p:nvSpPr>
          <p:cNvPr id="241" name="Google Shape;241;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Testing Methodology</a:t>
            </a:r>
            <a:endParaRPr/>
          </a:p>
        </p:txBody>
      </p:sp>
      <p:sp>
        <p:nvSpPr>
          <p:cNvPr id="242" name="Google Shape;242;p32"/>
          <p:cNvSpPr txBox="1"/>
          <p:nvPr>
            <p:ph idx="1" type="body"/>
          </p:nvPr>
        </p:nvSpPr>
        <p:spPr>
          <a:xfrm>
            <a:off x="311700" y="1152475"/>
            <a:ext cx="8832300" cy="38442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Participant Demographics:</a:t>
            </a:r>
            <a:endParaRPr/>
          </a:p>
          <a:p>
            <a:pPr indent="-317500" lvl="1" marL="914400" rtl="0" algn="l">
              <a:spcBef>
                <a:spcPts val="0"/>
              </a:spcBef>
              <a:spcAft>
                <a:spcPts val="0"/>
              </a:spcAft>
              <a:buSzPts val="1400"/>
              <a:buChar char="○"/>
            </a:pPr>
            <a:r>
              <a:rPr lang="en"/>
              <a:t>2 in Finance</a:t>
            </a:r>
            <a:endParaRPr/>
          </a:p>
          <a:p>
            <a:pPr indent="-317500" lvl="1" marL="914400" rtl="0" algn="l">
              <a:spcBef>
                <a:spcPts val="0"/>
              </a:spcBef>
              <a:spcAft>
                <a:spcPts val="0"/>
              </a:spcAft>
              <a:buSzPts val="1400"/>
              <a:buChar char="○"/>
            </a:pPr>
            <a:r>
              <a:rPr lang="en"/>
              <a:t>Non-college Adult </a:t>
            </a:r>
            <a:endParaRPr/>
          </a:p>
          <a:p>
            <a:pPr indent="-317500" lvl="1" marL="914400" rtl="0" algn="l">
              <a:spcBef>
                <a:spcPts val="0"/>
              </a:spcBef>
              <a:spcAft>
                <a:spcPts val="0"/>
              </a:spcAft>
              <a:buSzPts val="1400"/>
              <a:buChar char="○"/>
            </a:pPr>
            <a:r>
              <a:rPr lang="en"/>
              <a:t>Founder of two startups</a:t>
            </a:r>
            <a:endParaRPr/>
          </a:p>
          <a:p>
            <a:pPr indent="-342900" lvl="0" marL="457200" rtl="0" algn="l">
              <a:spcBef>
                <a:spcPts val="0"/>
              </a:spcBef>
              <a:spcAft>
                <a:spcPts val="0"/>
              </a:spcAft>
              <a:buSzPts val="1800"/>
              <a:buChar char="●"/>
            </a:pPr>
            <a:r>
              <a:rPr lang="en"/>
              <a:t>Recruitment:</a:t>
            </a:r>
            <a:endParaRPr/>
          </a:p>
          <a:p>
            <a:pPr indent="-317500" lvl="1" marL="914400" rtl="0" algn="l">
              <a:spcBef>
                <a:spcPts val="0"/>
              </a:spcBef>
              <a:spcAft>
                <a:spcPts val="0"/>
              </a:spcAft>
              <a:buSzPts val="1400"/>
              <a:buChar char="○"/>
            </a:pPr>
            <a:r>
              <a:rPr lang="en"/>
              <a:t>Greeter asked individuals if they </a:t>
            </a:r>
            <a:r>
              <a:rPr lang="en"/>
              <a:t>would</a:t>
            </a:r>
            <a:r>
              <a:rPr lang="en"/>
              <a:t> be willing to assist Stanford students in testing an app idea</a:t>
            </a:r>
            <a:endParaRPr/>
          </a:p>
          <a:p>
            <a:pPr indent="-342900" lvl="0" marL="457200" rtl="0" algn="l">
              <a:spcBef>
                <a:spcPts val="0"/>
              </a:spcBef>
              <a:spcAft>
                <a:spcPts val="0"/>
              </a:spcAft>
              <a:buSzPts val="1800"/>
              <a:buChar char="●"/>
            </a:pPr>
            <a:r>
              <a:rPr lang="en"/>
              <a:t>Environment</a:t>
            </a:r>
            <a:endParaRPr/>
          </a:p>
          <a:p>
            <a:pPr indent="-317500" lvl="1" marL="914400" rtl="0" algn="l">
              <a:spcBef>
                <a:spcPts val="0"/>
              </a:spcBef>
              <a:spcAft>
                <a:spcPts val="0"/>
              </a:spcAft>
              <a:buSzPts val="1400"/>
              <a:buChar char="○"/>
            </a:pPr>
            <a:r>
              <a:rPr lang="en"/>
              <a:t>Outdoor seating area at Stanford Shopping Center</a:t>
            </a:r>
            <a:endParaRPr/>
          </a:p>
          <a:p>
            <a:pPr indent="-342900" lvl="0" marL="457200" rtl="0" algn="l">
              <a:spcBef>
                <a:spcPts val="0"/>
              </a:spcBef>
              <a:spcAft>
                <a:spcPts val="0"/>
              </a:spcAft>
              <a:buSzPts val="1800"/>
              <a:buChar char="●"/>
            </a:pPr>
            <a:r>
              <a:rPr lang="en"/>
              <a:t>Apparatus</a:t>
            </a:r>
            <a:endParaRPr/>
          </a:p>
          <a:p>
            <a:pPr indent="-317500" lvl="1" marL="914400" rtl="0" algn="l">
              <a:spcBef>
                <a:spcPts val="0"/>
              </a:spcBef>
              <a:spcAft>
                <a:spcPts val="0"/>
              </a:spcAft>
              <a:buSzPts val="1400"/>
              <a:buChar char="○"/>
            </a:pPr>
            <a:r>
              <a:rPr lang="en"/>
              <a:t>Lofi Paper Prototype</a:t>
            </a:r>
            <a:endParaRPr/>
          </a:p>
          <a:p>
            <a:pPr indent="-317500" lvl="1" marL="914400" rtl="0" algn="l">
              <a:spcBef>
                <a:spcPts val="0"/>
              </a:spcBef>
              <a:spcAft>
                <a:spcPts val="0"/>
              </a:spcAft>
              <a:buSzPts val="1400"/>
              <a:buChar char="○"/>
            </a:pPr>
            <a:r>
              <a:rPr lang="en"/>
              <a:t>A pen</a:t>
            </a:r>
            <a:endParaRPr/>
          </a:p>
          <a:p>
            <a:pPr indent="-342900" lvl="0" marL="457200" rtl="0" algn="l">
              <a:spcBef>
                <a:spcPts val="0"/>
              </a:spcBef>
              <a:spcAft>
                <a:spcPts val="0"/>
              </a:spcAft>
              <a:buSzPts val="1800"/>
              <a:buChar char="●"/>
            </a:pPr>
            <a:r>
              <a:rPr lang="en"/>
              <a:t>Tester Roles</a:t>
            </a:r>
            <a:endParaRPr/>
          </a:p>
          <a:p>
            <a:pPr indent="-317500" lvl="1" marL="914400" rtl="0" algn="l">
              <a:spcBef>
                <a:spcPts val="0"/>
              </a:spcBef>
              <a:spcAft>
                <a:spcPts val="0"/>
              </a:spcAft>
              <a:buSzPts val="1400"/>
              <a:buChar char="○"/>
            </a:pPr>
            <a:r>
              <a:rPr lang="en"/>
              <a:t>Greeter: David, Facilitator: Leyth, Computer: Becky, Notetaker: Marie</a:t>
            </a:r>
            <a:endParaRPr/>
          </a:p>
        </p:txBody>
      </p:sp>
      <p:pic>
        <p:nvPicPr>
          <p:cNvPr id="243" name="Google Shape;243;p32"/>
          <p:cNvPicPr preferRelativeResize="0"/>
          <p:nvPr/>
        </p:nvPicPr>
        <p:blipFill>
          <a:blip r:embed="rId3">
            <a:alphaModFix/>
          </a:blip>
          <a:stretch>
            <a:fillRect/>
          </a:stretch>
        </p:blipFill>
        <p:spPr>
          <a:xfrm>
            <a:off x="5541587" y="445025"/>
            <a:ext cx="2421315" cy="1815974"/>
          </a:xfrm>
          <a:prstGeom prst="rect">
            <a:avLst/>
          </a:prstGeom>
          <a:noFill/>
          <a:ln>
            <a:noFill/>
          </a:ln>
        </p:spPr>
      </p:pic>
      <p:pic>
        <p:nvPicPr>
          <p:cNvPr id="244" name="Google Shape;244;p32"/>
          <p:cNvPicPr preferRelativeResize="0"/>
          <p:nvPr/>
        </p:nvPicPr>
        <p:blipFill>
          <a:blip r:embed="rId4">
            <a:alphaModFix/>
          </a:blip>
          <a:stretch>
            <a:fillRect/>
          </a:stretch>
        </p:blipFill>
        <p:spPr>
          <a:xfrm rot="-5400000">
            <a:off x="6018187" y="2371588"/>
            <a:ext cx="1655675" cy="26089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Test Procedure and Metrics</a:t>
            </a:r>
            <a:endParaRPr/>
          </a:p>
        </p:txBody>
      </p:sp>
      <p:sp>
        <p:nvSpPr>
          <p:cNvPr id="250" name="Google Shape;250;p33"/>
          <p:cNvSpPr txBox="1"/>
          <p:nvPr>
            <p:ph idx="1" type="body"/>
          </p:nvPr>
        </p:nvSpPr>
        <p:spPr>
          <a:xfrm>
            <a:off x="311700" y="1152475"/>
            <a:ext cx="8520600" cy="38553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Give participants high level task descriptions</a:t>
            </a:r>
            <a:endParaRPr/>
          </a:p>
          <a:p>
            <a:pPr indent="-317500" lvl="1" marL="914400" rtl="0" algn="l">
              <a:spcBef>
                <a:spcPts val="0"/>
              </a:spcBef>
              <a:spcAft>
                <a:spcPts val="0"/>
              </a:spcAft>
              <a:buSzPts val="1400"/>
              <a:buChar char="○"/>
            </a:pPr>
            <a:r>
              <a:rPr lang="en"/>
              <a:t>Make a drawing, share it, and add a collaborator</a:t>
            </a:r>
            <a:endParaRPr/>
          </a:p>
          <a:p>
            <a:pPr indent="0" lvl="0" marL="0" rtl="0" algn="l">
              <a:spcBef>
                <a:spcPts val="1200"/>
              </a:spcBef>
              <a:spcAft>
                <a:spcPts val="0"/>
              </a:spcAft>
              <a:buNone/>
            </a:pPr>
            <a:r>
              <a:t/>
            </a:r>
            <a:endParaRPr/>
          </a:p>
          <a:p>
            <a:pPr indent="-342900" lvl="0" marL="457200" rtl="0" algn="l">
              <a:spcBef>
                <a:spcPts val="1200"/>
              </a:spcBef>
              <a:spcAft>
                <a:spcPts val="0"/>
              </a:spcAft>
              <a:buSzPts val="1800"/>
              <a:buChar char="●"/>
            </a:pPr>
            <a:r>
              <a:rPr lang="en"/>
              <a:t>Participant Attitude</a:t>
            </a:r>
            <a:endParaRPr/>
          </a:p>
          <a:p>
            <a:pPr indent="-317500" lvl="1" marL="914400" rtl="0" algn="l">
              <a:spcBef>
                <a:spcPts val="0"/>
              </a:spcBef>
              <a:spcAft>
                <a:spcPts val="0"/>
              </a:spcAft>
              <a:buSzPts val="1400"/>
              <a:buChar char="○"/>
            </a:pPr>
            <a:r>
              <a:rPr lang="en"/>
              <a:t>Generally Positive</a:t>
            </a:r>
            <a:endParaRPr/>
          </a:p>
          <a:p>
            <a:pPr indent="-342900" lvl="0" marL="457200" rtl="0" algn="l">
              <a:spcBef>
                <a:spcPts val="0"/>
              </a:spcBef>
              <a:spcAft>
                <a:spcPts val="0"/>
              </a:spcAft>
              <a:buSzPts val="1800"/>
              <a:buChar char="●"/>
            </a:pPr>
            <a:r>
              <a:rPr lang="en"/>
              <a:t>I</a:t>
            </a:r>
            <a:r>
              <a:rPr lang="en"/>
              <a:t>rrelevant buttons pressed</a:t>
            </a:r>
            <a:endParaRPr/>
          </a:p>
          <a:p>
            <a:pPr indent="-317500" lvl="1" marL="914400" rtl="0" algn="l">
              <a:spcBef>
                <a:spcPts val="0"/>
              </a:spcBef>
              <a:spcAft>
                <a:spcPts val="0"/>
              </a:spcAft>
              <a:buSzPts val="1400"/>
              <a:buChar char="○"/>
            </a:pPr>
            <a:r>
              <a:rPr lang="en"/>
              <a:t>Generally not many</a:t>
            </a:r>
            <a:endParaRPr/>
          </a:p>
          <a:p>
            <a:pPr indent="-342900" lvl="0" marL="457200" rtl="0" algn="l">
              <a:spcBef>
                <a:spcPts val="0"/>
              </a:spcBef>
              <a:spcAft>
                <a:spcPts val="0"/>
              </a:spcAft>
              <a:buSzPts val="1800"/>
              <a:buChar char="●"/>
            </a:pPr>
            <a:r>
              <a:rPr lang="en"/>
              <a:t>Time per task</a:t>
            </a:r>
            <a:endParaRPr/>
          </a:p>
          <a:p>
            <a:pPr indent="-317500" lvl="1" marL="914400" rtl="0" algn="l">
              <a:spcBef>
                <a:spcPts val="0"/>
              </a:spcBef>
              <a:spcAft>
                <a:spcPts val="0"/>
              </a:spcAft>
              <a:buSzPts val="1400"/>
              <a:buChar char="○"/>
            </a:pPr>
            <a:r>
              <a:rPr lang="en"/>
              <a:t>A few seconds for all tasks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Testing Results (The Bad)</a:t>
            </a:r>
            <a:endParaRPr/>
          </a:p>
        </p:txBody>
      </p:sp>
      <p:sp>
        <p:nvSpPr>
          <p:cNvPr id="256" name="Google Shape;256;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People care about customization</a:t>
            </a:r>
            <a:endParaRPr/>
          </a:p>
          <a:p>
            <a:pPr indent="-317500" lvl="1" marL="914400" rtl="0" algn="l">
              <a:spcBef>
                <a:spcPts val="0"/>
              </a:spcBef>
              <a:spcAft>
                <a:spcPts val="0"/>
              </a:spcAft>
              <a:buSzPts val="1400"/>
              <a:buChar char="○"/>
            </a:pPr>
            <a:r>
              <a:rPr lang="en"/>
              <a:t>One user immediately wanted to change their avatar</a:t>
            </a:r>
            <a:endParaRPr/>
          </a:p>
          <a:p>
            <a:pPr indent="-342900" lvl="0" marL="457200" rtl="0" algn="l">
              <a:spcBef>
                <a:spcPts val="0"/>
              </a:spcBef>
              <a:spcAft>
                <a:spcPts val="0"/>
              </a:spcAft>
              <a:buSzPts val="1800"/>
              <a:buChar char="●"/>
            </a:pPr>
            <a:r>
              <a:rPr lang="en"/>
              <a:t>Universal Icons are important</a:t>
            </a:r>
            <a:endParaRPr/>
          </a:p>
          <a:p>
            <a:pPr indent="-317500" lvl="1" marL="914400" rtl="0" algn="l">
              <a:spcBef>
                <a:spcPts val="0"/>
              </a:spcBef>
              <a:spcAft>
                <a:spcPts val="0"/>
              </a:spcAft>
              <a:buSzPts val="1400"/>
              <a:buChar char="○"/>
            </a:pPr>
            <a:r>
              <a:rPr lang="en"/>
              <a:t>Two users remarked that the share button took longer to find because the universal symbol was not initially present</a:t>
            </a:r>
            <a:endParaRPr/>
          </a:p>
          <a:p>
            <a:pPr indent="-342900" lvl="0" marL="457200" rtl="0" algn="l">
              <a:spcBef>
                <a:spcPts val="0"/>
              </a:spcBef>
              <a:spcAft>
                <a:spcPts val="0"/>
              </a:spcAft>
              <a:buSzPts val="1800"/>
              <a:buChar char="●"/>
            </a:pPr>
            <a:r>
              <a:rPr lang="en"/>
              <a:t>Non-main task items were confusing</a:t>
            </a:r>
            <a:endParaRPr/>
          </a:p>
          <a:p>
            <a:pPr indent="-317500" lvl="1" marL="914400" rtl="0" algn="l">
              <a:spcBef>
                <a:spcPts val="0"/>
              </a:spcBef>
              <a:spcAft>
                <a:spcPts val="0"/>
              </a:spcAft>
              <a:buSzPts val="1400"/>
              <a:buChar char="○"/>
            </a:pPr>
            <a:r>
              <a:rPr lang="en"/>
              <a:t>In the gallery hub one user noted that “she had no idea what was going on” (might be clearer with actual pixel art in it</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sp>
        <p:nvSpPr>
          <p:cNvPr id="261" name="Google Shape;261;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Testing Results (The Good)</a:t>
            </a:r>
            <a:endParaRPr/>
          </a:p>
        </p:txBody>
      </p:sp>
      <p:sp>
        <p:nvSpPr>
          <p:cNvPr id="262" name="Google Shape;262;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Participants had fun</a:t>
            </a:r>
            <a:endParaRPr/>
          </a:p>
          <a:p>
            <a:pPr indent="-317500" lvl="1" marL="914400" rtl="0" algn="l">
              <a:spcBef>
                <a:spcPts val="0"/>
              </a:spcBef>
              <a:spcAft>
                <a:spcPts val="0"/>
              </a:spcAft>
              <a:buSzPts val="1400"/>
              <a:buChar char="○"/>
            </a:pPr>
            <a:r>
              <a:rPr lang="en"/>
              <a:t>Said it was a good change of pace from the rest of their day</a:t>
            </a:r>
            <a:endParaRPr/>
          </a:p>
          <a:p>
            <a:pPr indent="-342900" lvl="0" marL="457200" rtl="0" algn="l">
              <a:spcBef>
                <a:spcPts val="0"/>
              </a:spcBef>
              <a:spcAft>
                <a:spcPts val="0"/>
              </a:spcAft>
              <a:buSzPts val="1800"/>
              <a:buChar char="●"/>
            </a:pPr>
            <a:r>
              <a:rPr lang="en"/>
              <a:t>Main tasks were relatively easy</a:t>
            </a:r>
            <a:endParaRPr/>
          </a:p>
          <a:p>
            <a:pPr indent="-342900" lvl="0" marL="457200" rtl="0" algn="l">
              <a:spcBef>
                <a:spcPts val="0"/>
              </a:spcBef>
              <a:spcAft>
                <a:spcPts val="0"/>
              </a:spcAft>
              <a:buSzPts val="1800"/>
              <a:buChar char="●"/>
            </a:pPr>
            <a:r>
              <a:rPr lang="en"/>
              <a:t>People like the ability to add friends</a:t>
            </a:r>
            <a:endParaRPr/>
          </a:p>
          <a:p>
            <a:pPr indent="-342900" lvl="0" marL="457200" rtl="0" algn="l">
              <a:spcBef>
                <a:spcPts val="0"/>
              </a:spcBef>
              <a:spcAft>
                <a:spcPts val="0"/>
              </a:spcAft>
              <a:buSzPts val="1800"/>
              <a:buChar char="●"/>
            </a:pPr>
            <a:r>
              <a:rPr lang="en"/>
              <a:t>Easy to follow UI</a:t>
            </a:r>
            <a:endParaRPr/>
          </a:p>
          <a:p>
            <a:pPr indent="-317500" lvl="1" marL="914400" rtl="0" algn="l">
              <a:spcBef>
                <a:spcPts val="0"/>
              </a:spcBef>
              <a:spcAft>
                <a:spcPts val="0"/>
              </a:spcAft>
              <a:buSzPts val="1400"/>
              <a:buChar char="○"/>
            </a:pPr>
            <a:r>
              <a:rPr lang="en"/>
              <a:t>Once users got to the main art screen, they were able to find menu options easily</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6"/>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800"/>
              <a:t>8. Discussion</a:t>
            </a:r>
            <a:endParaRPr sz="4800"/>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Findings</a:t>
            </a:r>
            <a:endParaRPr/>
          </a:p>
        </p:txBody>
      </p:sp>
      <p:sp>
        <p:nvSpPr>
          <p:cNvPr id="273" name="Google Shape;273;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People enjoy the core product</a:t>
            </a:r>
            <a:endParaRPr/>
          </a:p>
          <a:p>
            <a:pPr indent="-317500" lvl="1" marL="914400" rtl="0" algn="l">
              <a:spcBef>
                <a:spcPts val="0"/>
              </a:spcBef>
              <a:spcAft>
                <a:spcPts val="0"/>
              </a:spcAft>
              <a:buSzPts val="1400"/>
              <a:buChar char="○"/>
            </a:pPr>
            <a:r>
              <a:rPr lang="en"/>
              <a:t>Yay!</a:t>
            </a:r>
            <a:endParaRPr/>
          </a:p>
          <a:p>
            <a:pPr indent="-342900" lvl="0" marL="457200" rtl="0" algn="l">
              <a:spcBef>
                <a:spcPts val="0"/>
              </a:spcBef>
              <a:spcAft>
                <a:spcPts val="0"/>
              </a:spcAft>
              <a:buSzPts val="1800"/>
              <a:buChar char="●"/>
            </a:pPr>
            <a:r>
              <a:rPr lang="en"/>
              <a:t>Home menu and iconography need some clarification</a:t>
            </a:r>
            <a:endParaRPr/>
          </a:p>
          <a:p>
            <a:pPr indent="-317500" lvl="1" marL="914400" rtl="0" algn="l">
              <a:spcBef>
                <a:spcPts val="0"/>
              </a:spcBef>
              <a:spcAft>
                <a:spcPts val="0"/>
              </a:spcAft>
              <a:buSzPts val="1400"/>
              <a:buChar char="○"/>
            </a:pPr>
            <a:r>
              <a:rPr lang="en"/>
              <a:t>The task flows were intuitive to users, but they couldn’t always find the buttons they wanted, even if they existed</a:t>
            </a:r>
            <a:endParaRPr/>
          </a:p>
          <a:p>
            <a:pPr indent="-342900" lvl="0" marL="457200" rtl="0" algn="l">
              <a:spcBef>
                <a:spcPts val="0"/>
              </a:spcBef>
              <a:spcAft>
                <a:spcPts val="0"/>
              </a:spcAft>
              <a:buSzPts val="1800"/>
              <a:buChar char="●"/>
            </a:pPr>
            <a:r>
              <a:rPr lang="en"/>
              <a:t>Toolbar may be too robust</a:t>
            </a:r>
            <a:endParaRPr/>
          </a:p>
          <a:p>
            <a:pPr indent="-317500" lvl="1" marL="914400" rtl="0" algn="l">
              <a:spcBef>
                <a:spcPts val="0"/>
              </a:spcBef>
              <a:spcAft>
                <a:spcPts val="0"/>
              </a:spcAft>
              <a:buSzPts val="1400"/>
              <a:buChar char="○"/>
            </a:pPr>
            <a:r>
              <a:rPr lang="en"/>
              <a:t>Many of the tools have very specific use cases, and would not be </a:t>
            </a:r>
            <a:r>
              <a:rPr lang="en"/>
              <a:t>necessary</a:t>
            </a:r>
            <a:r>
              <a:rPr lang="en"/>
              <a:t> for most users</a:t>
            </a:r>
            <a:endParaRPr/>
          </a:p>
          <a:p>
            <a:pPr indent="-342900" lvl="0" marL="457200" rtl="0" algn="l">
              <a:spcBef>
                <a:spcPts val="0"/>
              </a:spcBef>
              <a:spcAft>
                <a:spcPts val="0"/>
              </a:spcAft>
              <a:buSzPts val="1800"/>
              <a:buChar char="●"/>
            </a:pPr>
            <a:r>
              <a:rPr lang="en"/>
              <a:t>Features outside the drawing</a:t>
            </a:r>
            <a:endParaRPr/>
          </a:p>
          <a:p>
            <a:pPr indent="-317500" lvl="1" marL="914400" rtl="0" algn="l">
              <a:spcBef>
                <a:spcPts val="0"/>
              </a:spcBef>
              <a:spcAft>
                <a:spcPts val="0"/>
              </a:spcAft>
              <a:buSzPts val="1400"/>
              <a:buChar char="○"/>
            </a:pPr>
            <a:r>
              <a:rPr lang="en"/>
              <a:t>Profile customization for the app, social features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sp>
        <p:nvSpPr>
          <p:cNvPr id="278" name="Google Shape;278;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couldn’t we test?</a:t>
            </a:r>
            <a:endParaRPr/>
          </a:p>
        </p:txBody>
      </p:sp>
      <p:sp>
        <p:nvSpPr>
          <p:cNvPr id="279" name="Google Shape;279;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Collaboration</a:t>
            </a:r>
            <a:endParaRPr/>
          </a:p>
          <a:p>
            <a:pPr indent="-317500" lvl="1" marL="914400" rtl="0" algn="l">
              <a:spcBef>
                <a:spcPts val="0"/>
              </a:spcBef>
              <a:spcAft>
                <a:spcPts val="0"/>
              </a:spcAft>
              <a:buSzPts val="1400"/>
              <a:buChar char="○"/>
            </a:pPr>
            <a:r>
              <a:rPr lang="en"/>
              <a:t>We were able to test the collaboration menu, but not collaboration itself</a:t>
            </a:r>
            <a:endParaRPr/>
          </a:p>
          <a:p>
            <a:pPr indent="-342900" lvl="0" marL="457200" rtl="0" algn="l">
              <a:spcBef>
                <a:spcPts val="0"/>
              </a:spcBef>
              <a:spcAft>
                <a:spcPts val="0"/>
              </a:spcAft>
              <a:buSzPts val="1800"/>
              <a:buChar char="●"/>
            </a:pPr>
            <a:r>
              <a:rPr lang="en"/>
              <a:t>Use of user drawing on other UI elements</a:t>
            </a:r>
            <a:endParaRPr/>
          </a:p>
          <a:p>
            <a:pPr indent="-317500" lvl="1" marL="914400" rtl="0" algn="l">
              <a:spcBef>
                <a:spcPts val="0"/>
              </a:spcBef>
              <a:spcAft>
                <a:spcPts val="0"/>
              </a:spcAft>
              <a:buSzPts val="1400"/>
              <a:buChar char="○"/>
            </a:pPr>
            <a:r>
              <a:rPr lang="en"/>
              <a:t>We couldn’t add user drawings to the UI</a:t>
            </a:r>
            <a:endParaRPr/>
          </a:p>
          <a:p>
            <a:pPr indent="-342900" lvl="0" marL="457200" rtl="0" algn="l">
              <a:spcBef>
                <a:spcPts val="0"/>
              </a:spcBef>
              <a:spcAft>
                <a:spcPts val="0"/>
              </a:spcAft>
              <a:buSzPts val="1800"/>
              <a:buChar char="●"/>
            </a:pPr>
            <a:r>
              <a:rPr lang="en"/>
              <a:t>Lessons</a:t>
            </a:r>
            <a:endParaRPr/>
          </a:p>
          <a:p>
            <a:pPr indent="-317500" lvl="1" marL="914400" rtl="0" algn="l">
              <a:spcBef>
                <a:spcPts val="0"/>
              </a:spcBef>
              <a:spcAft>
                <a:spcPts val="0"/>
              </a:spcAft>
              <a:buSzPts val="1400"/>
              <a:buChar char="○"/>
            </a:pPr>
            <a:r>
              <a:rPr lang="en"/>
              <a:t>Again, we were able to test the lesson menu, but not the actual lessons themselves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39"/>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Appendix</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Realization One</a:t>
            </a:r>
            <a:endParaRPr/>
          </a:p>
        </p:txBody>
      </p:sp>
      <p:sp>
        <p:nvSpPr>
          <p:cNvPr id="290" name="Google Shape;290;p40"/>
          <p:cNvSpPr txBox="1"/>
          <p:nvPr>
            <p:ph idx="2" type="body"/>
          </p:nvPr>
        </p:nvSpPr>
        <p:spPr>
          <a:xfrm>
            <a:off x="4083250" y="1152475"/>
            <a:ext cx="47490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Pros: </a:t>
            </a:r>
            <a:endParaRPr/>
          </a:p>
          <a:p>
            <a:pPr indent="-304800" lvl="1" marL="914400" rtl="0" algn="l">
              <a:spcBef>
                <a:spcPts val="0"/>
              </a:spcBef>
              <a:spcAft>
                <a:spcPts val="0"/>
              </a:spcAft>
              <a:buSzPts val="1200"/>
              <a:buChar char="○"/>
            </a:pPr>
            <a:r>
              <a:rPr lang="en"/>
              <a:t>Only requires phone</a:t>
            </a:r>
            <a:endParaRPr/>
          </a:p>
          <a:p>
            <a:pPr indent="-304800" lvl="1" marL="914400" rtl="0" algn="l">
              <a:spcBef>
                <a:spcPts val="0"/>
              </a:spcBef>
              <a:spcAft>
                <a:spcPts val="0"/>
              </a:spcAft>
              <a:buSzPts val="1200"/>
              <a:buChar char="○"/>
            </a:pPr>
            <a:r>
              <a:rPr lang="en"/>
              <a:t>More features</a:t>
            </a:r>
            <a:endParaRPr/>
          </a:p>
          <a:p>
            <a:pPr indent="-304800" lvl="1" marL="914400" rtl="0" algn="l">
              <a:spcBef>
                <a:spcPts val="0"/>
              </a:spcBef>
              <a:spcAft>
                <a:spcPts val="0"/>
              </a:spcAft>
              <a:buSzPts val="1200"/>
              <a:buChar char="○"/>
            </a:pPr>
            <a:r>
              <a:rPr lang="en"/>
              <a:t>More aesthetically pleasing app</a:t>
            </a:r>
            <a:endParaRPr/>
          </a:p>
          <a:p>
            <a:pPr indent="-304800" lvl="1" marL="914400" rtl="0" algn="l">
              <a:spcBef>
                <a:spcPts val="0"/>
              </a:spcBef>
              <a:spcAft>
                <a:spcPts val="0"/>
              </a:spcAft>
              <a:buSzPts val="1200"/>
              <a:buChar char="○"/>
            </a:pPr>
            <a:r>
              <a:rPr lang="en"/>
              <a:t>Can use it on the go (i.e. in noisy environments)</a:t>
            </a:r>
            <a:endParaRPr/>
          </a:p>
          <a:p>
            <a:pPr indent="-304800" lvl="1" marL="914400" rtl="0" algn="l">
              <a:spcBef>
                <a:spcPts val="0"/>
              </a:spcBef>
              <a:spcAft>
                <a:spcPts val="0"/>
              </a:spcAft>
              <a:buSzPts val="1200"/>
              <a:buChar char="○"/>
            </a:pPr>
            <a:r>
              <a:rPr lang="en"/>
              <a:t>Faster for the general population (tap versus voice)</a:t>
            </a:r>
            <a:endParaRPr/>
          </a:p>
          <a:p>
            <a:pPr indent="-304800" lvl="1" marL="914400" rtl="0" algn="l">
              <a:spcBef>
                <a:spcPts val="0"/>
              </a:spcBef>
              <a:spcAft>
                <a:spcPts val="0"/>
              </a:spcAft>
              <a:buSzPts val="1200"/>
              <a:buChar char="○"/>
            </a:pPr>
            <a:r>
              <a:rPr lang="en"/>
              <a:t>Allows user to customize resolution of pixel art, choose specific colors, etc.</a:t>
            </a:r>
            <a:endParaRPr/>
          </a:p>
          <a:p>
            <a:pPr indent="-317500" lvl="0" marL="457200" rtl="0" algn="l">
              <a:spcBef>
                <a:spcPts val="0"/>
              </a:spcBef>
              <a:spcAft>
                <a:spcPts val="0"/>
              </a:spcAft>
              <a:buSzPts val="1400"/>
              <a:buChar char="●"/>
            </a:pPr>
            <a:r>
              <a:rPr lang="en"/>
              <a:t>Cons:</a:t>
            </a:r>
            <a:endParaRPr/>
          </a:p>
          <a:p>
            <a:pPr indent="-304800" lvl="1" marL="914400" rtl="0" algn="l">
              <a:spcBef>
                <a:spcPts val="0"/>
              </a:spcBef>
              <a:spcAft>
                <a:spcPts val="0"/>
              </a:spcAft>
              <a:buSzPts val="1200"/>
              <a:buChar char="○"/>
            </a:pPr>
            <a:r>
              <a:rPr lang="en"/>
              <a:t>Not as accessible for those with loss of motor control in fingers</a:t>
            </a:r>
            <a:endParaRPr/>
          </a:p>
          <a:p>
            <a:pPr indent="-304800" lvl="1" marL="914400" rtl="0" algn="l">
              <a:spcBef>
                <a:spcPts val="0"/>
              </a:spcBef>
              <a:spcAft>
                <a:spcPts val="0"/>
              </a:spcAft>
              <a:buSzPts val="1200"/>
              <a:buChar char="○"/>
            </a:pPr>
            <a:r>
              <a:rPr lang="en"/>
              <a:t>Smaller “real estate” due to screen size</a:t>
            </a:r>
            <a:endParaRPr/>
          </a:p>
          <a:p>
            <a:pPr indent="-304800" lvl="1" marL="914400" rtl="0" algn="l">
              <a:spcBef>
                <a:spcPts val="0"/>
              </a:spcBef>
              <a:spcAft>
                <a:spcPts val="0"/>
              </a:spcAft>
              <a:buSzPts val="1200"/>
              <a:buChar char="○"/>
            </a:pPr>
            <a:r>
              <a:rPr lang="en"/>
              <a:t>Less immersive </a:t>
            </a:r>
            <a:endParaRPr/>
          </a:p>
        </p:txBody>
      </p:sp>
      <p:pic>
        <p:nvPicPr>
          <p:cNvPr id="291" name="Google Shape;291;p40"/>
          <p:cNvPicPr preferRelativeResize="0"/>
          <p:nvPr/>
        </p:nvPicPr>
        <p:blipFill>
          <a:blip r:embed="rId3">
            <a:alphaModFix/>
          </a:blip>
          <a:stretch>
            <a:fillRect/>
          </a:stretch>
        </p:blipFill>
        <p:spPr>
          <a:xfrm>
            <a:off x="750200" y="1076275"/>
            <a:ext cx="2681349" cy="3575148"/>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Realization Two</a:t>
            </a:r>
            <a:endParaRPr/>
          </a:p>
        </p:txBody>
      </p:sp>
      <p:pic>
        <p:nvPicPr>
          <p:cNvPr id="297" name="Google Shape;297;p41"/>
          <p:cNvPicPr preferRelativeResize="0"/>
          <p:nvPr/>
        </p:nvPicPr>
        <p:blipFill rotWithShape="1">
          <a:blip r:embed="rId3">
            <a:alphaModFix/>
          </a:blip>
          <a:srcRect b="17988" l="0" r="28088" t="8649"/>
          <a:stretch/>
        </p:blipFill>
        <p:spPr>
          <a:xfrm>
            <a:off x="580375" y="1076275"/>
            <a:ext cx="2813077" cy="3715149"/>
          </a:xfrm>
          <a:prstGeom prst="rect">
            <a:avLst/>
          </a:prstGeom>
          <a:noFill/>
          <a:ln>
            <a:noFill/>
          </a:ln>
        </p:spPr>
      </p:pic>
      <p:sp>
        <p:nvSpPr>
          <p:cNvPr id="298" name="Google Shape;298;p41"/>
          <p:cNvSpPr txBox="1"/>
          <p:nvPr>
            <p:ph idx="2" type="body"/>
          </p:nvPr>
        </p:nvSpPr>
        <p:spPr>
          <a:xfrm>
            <a:off x="4185975" y="1152475"/>
            <a:ext cx="46464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Pros:</a:t>
            </a:r>
            <a:endParaRPr/>
          </a:p>
          <a:p>
            <a:pPr indent="-304800" lvl="1" marL="914400" rtl="0" algn="l">
              <a:spcBef>
                <a:spcPts val="0"/>
              </a:spcBef>
              <a:spcAft>
                <a:spcPts val="0"/>
              </a:spcAft>
              <a:buSzPts val="1200"/>
              <a:buChar char="○"/>
            </a:pPr>
            <a:r>
              <a:rPr lang="en"/>
              <a:t>Simple</a:t>
            </a:r>
            <a:endParaRPr/>
          </a:p>
          <a:p>
            <a:pPr indent="-304800" lvl="1" marL="914400" rtl="0" algn="l">
              <a:spcBef>
                <a:spcPts val="0"/>
              </a:spcBef>
              <a:spcAft>
                <a:spcPts val="0"/>
              </a:spcAft>
              <a:buSzPts val="1200"/>
              <a:buChar char="○"/>
            </a:pPr>
            <a:r>
              <a:rPr lang="en"/>
              <a:t>Accessible for those with motor control issues</a:t>
            </a:r>
            <a:endParaRPr/>
          </a:p>
          <a:p>
            <a:pPr indent="-304800" lvl="1" marL="914400" rtl="0" algn="l">
              <a:spcBef>
                <a:spcPts val="0"/>
              </a:spcBef>
              <a:spcAft>
                <a:spcPts val="0"/>
              </a:spcAft>
              <a:buSzPts val="1200"/>
              <a:buChar char="○"/>
            </a:pPr>
            <a:r>
              <a:rPr lang="en"/>
              <a:t>Easier for those with vision impairments</a:t>
            </a:r>
            <a:endParaRPr/>
          </a:p>
          <a:p>
            <a:pPr indent="-304800" lvl="1" marL="914400" rtl="0" algn="l">
              <a:spcBef>
                <a:spcPts val="0"/>
              </a:spcBef>
              <a:spcAft>
                <a:spcPts val="0"/>
              </a:spcAft>
              <a:buSzPts val="1200"/>
              <a:buChar char="○"/>
            </a:pPr>
            <a:r>
              <a:rPr lang="en"/>
              <a:t>More “real estate” (can project pixel creation grid into the real world</a:t>
            </a:r>
            <a:endParaRPr/>
          </a:p>
          <a:p>
            <a:pPr indent="-304800" lvl="1" marL="914400" rtl="0" algn="l">
              <a:spcBef>
                <a:spcPts val="0"/>
              </a:spcBef>
              <a:spcAft>
                <a:spcPts val="0"/>
              </a:spcAft>
              <a:buSzPts val="1200"/>
              <a:buChar char="○"/>
            </a:pPr>
            <a:r>
              <a:rPr lang="en"/>
              <a:t>Allows user to see the “whole picture”</a:t>
            </a:r>
            <a:endParaRPr/>
          </a:p>
          <a:p>
            <a:pPr indent="-304800" lvl="1" marL="914400" rtl="0" algn="l">
              <a:spcBef>
                <a:spcPts val="0"/>
              </a:spcBef>
              <a:spcAft>
                <a:spcPts val="0"/>
              </a:spcAft>
              <a:buSzPts val="1200"/>
              <a:buChar char="○"/>
            </a:pPr>
            <a:r>
              <a:rPr lang="en"/>
              <a:t>More immersive experience</a:t>
            </a:r>
            <a:endParaRPr/>
          </a:p>
          <a:p>
            <a:pPr indent="-317500" lvl="0" marL="457200" rtl="0" algn="l">
              <a:spcBef>
                <a:spcPts val="0"/>
              </a:spcBef>
              <a:spcAft>
                <a:spcPts val="0"/>
              </a:spcAft>
              <a:buSzPts val="1400"/>
              <a:buChar char="●"/>
            </a:pPr>
            <a:r>
              <a:rPr lang="en"/>
              <a:t>Cons:</a:t>
            </a:r>
            <a:endParaRPr/>
          </a:p>
          <a:p>
            <a:pPr indent="-304800" lvl="1" marL="914400" rtl="0" algn="l">
              <a:spcBef>
                <a:spcPts val="0"/>
              </a:spcBef>
              <a:spcAft>
                <a:spcPts val="0"/>
              </a:spcAft>
              <a:buSzPts val="1200"/>
              <a:buChar char="○"/>
            </a:pPr>
            <a:r>
              <a:rPr lang="en"/>
              <a:t>Too simple</a:t>
            </a:r>
            <a:endParaRPr/>
          </a:p>
          <a:p>
            <a:pPr indent="-304800" lvl="1" marL="914400" rtl="0" algn="l">
              <a:spcBef>
                <a:spcPts val="0"/>
              </a:spcBef>
              <a:spcAft>
                <a:spcPts val="0"/>
              </a:spcAft>
              <a:buSzPts val="1200"/>
              <a:buChar char="○"/>
            </a:pPr>
            <a:r>
              <a:rPr lang="en"/>
              <a:t>Doesn’t allow users to choose specific shades of color</a:t>
            </a:r>
            <a:endParaRPr/>
          </a:p>
          <a:p>
            <a:pPr indent="-304800" lvl="1" marL="914400" rtl="0" algn="l">
              <a:spcBef>
                <a:spcPts val="0"/>
              </a:spcBef>
              <a:spcAft>
                <a:spcPts val="0"/>
              </a:spcAft>
              <a:buSzPts val="1200"/>
              <a:buChar char="○"/>
            </a:pPr>
            <a:r>
              <a:rPr lang="en"/>
              <a:t>Needs additional AR accessories</a:t>
            </a:r>
            <a:endParaRPr/>
          </a:p>
          <a:p>
            <a:pPr indent="-304800" lvl="1" marL="914400" rtl="0" algn="l">
              <a:spcBef>
                <a:spcPts val="0"/>
              </a:spcBef>
              <a:spcAft>
                <a:spcPts val="0"/>
              </a:spcAft>
              <a:buSzPts val="1200"/>
              <a:buChar char="○"/>
            </a:pPr>
            <a:r>
              <a:rPr lang="en"/>
              <a:t>Cannot use app in noisy environments</a:t>
            </a:r>
            <a:endParaRPr/>
          </a:p>
          <a:p>
            <a:pPr indent="-304800" lvl="1" marL="914400" rtl="0" algn="l">
              <a:spcBef>
                <a:spcPts val="0"/>
              </a:spcBef>
              <a:spcAft>
                <a:spcPts val="0"/>
              </a:spcAft>
              <a:buSzPts val="1200"/>
              <a:buChar char="○"/>
            </a:pPr>
            <a:r>
              <a:rPr lang="en"/>
              <a:t>Difficult for those with speech impediments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sp>
        <p:nvSpPr>
          <p:cNvPr id="70" name="Google Shape;70;p15"/>
          <p:cNvSpPr txBox="1"/>
          <p:nvPr>
            <p:ph type="title"/>
          </p:nvPr>
        </p:nvSpPr>
        <p:spPr>
          <a:xfrm>
            <a:off x="265500" y="215225"/>
            <a:ext cx="4045200" cy="1509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900"/>
              <a:t>Problem</a:t>
            </a:r>
            <a:endParaRPr sz="2900"/>
          </a:p>
        </p:txBody>
      </p:sp>
      <p:sp>
        <p:nvSpPr>
          <p:cNvPr id="71" name="Google Shape;71;p15"/>
          <p:cNvSpPr txBox="1"/>
          <p:nvPr>
            <p:ph idx="1" type="subTitle"/>
          </p:nvPr>
        </p:nvSpPr>
        <p:spPr>
          <a:xfrm>
            <a:off x="265500" y="1829201"/>
            <a:ext cx="4045200" cy="134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SzPts val="935"/>
              <a:buNone/>
            </a:pPr>
            <a:r>
              <a:rPr lang="en" sz="1800">
                <a:solidFill>
                  <a:srgbClr val="666666"/>
                </a:solidFill>
                <a:latin typeface="Source Code Pro"/>
                <a:ea typeface="Source Code Pro"/>
                <a:cs typeface="Source Code Pro"/>
                <a:sym typeface="Source Code Pro"/>
              </a:rPr>
              <a:t>People don’t continue art after formal education because it is time consuming and they aren’t good it. This makes them hesitant to share their work with others since they’re not proud of their art.</a:t>
            </a:r>
            <a:endParaRPr sz="1800"/>
          </a:p>
        </p:txBody>
      </p:sp>
      <p:sp>
        <p:nvSpPr>
          <p:cNvPr id="72" name="Google Shape;72;p15"/>
          <p:cNvSpPr txBox="1"/>
          <p:nvPr>
            <p:ph type="title"/>
          </p:nvPr>
        </p:nvSpPr>
        <p:spPr>
          <a:xfrm>
            <a:off x="4837500" y="215225"/>
            <a:ext cx="4045200" cy="1509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2900">
                <a:solidFill>
                  <a:schemeClr val="lt1"/>
                </a:solidFill>
              </a:rPr>
              <a:t>Solution</a:t>
            </a:r>
            <a:endParaRPr sz="2900">
              <a:solidFill>
                <a:schemeClr val="lt1"/>
              </a:solidFill>
            </a:endParaRPr>
          </a:p>
        </p:txBody>
      </p:sp>
      <p:sp>
        <p:nvSpPr>
          <p:cNvPr id="73" name="Google Shape;73;p15"/>
          <p:cNvSpPr txBox="1"/>
          <p:nvPr>
            <p:ph idx="1" type="subTitle"/>
          </p:nvPr>
        </p:nvSpPr>
        <p:spPr>
          <a:xfrm>
            <a:off x="4837500" y="1899001"/>
            <a:ext cx="4045200" cy="1345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 sz="1800">
                <a:solidFill>
                  <a:schemeClr val="lt1"/>
                </a:solidFill>
                <a:latin typeface="Source Code Pro"/>
                <a:ea typeface="Source Code Pro"/>
                <a:cs typeface="Source Code Pro"/>
                <a:sym typeface="Source Code Pro"/>
              </a:rPr>
              <a:t>App that allows users to learn an artistic medium with a lower barrier to entry (pixel art) and collaborate with others to build a community.</a:t>
            </a:r>
            <a:endParaRPr sz="1800">
              <a:solidFill>
                <a:schemeClr val="lt1"/>
              </a:solidFill>
            </a:endParaRPr>
          </a:p>
        </p:txBody>
      </p:sp>
      <p:pic>
        <p:nvPicPr>
          <p:cNvPr id="74" name="Google Shape;74;p15"/>
          <p:cNvPicPr preferRelativeResize="0"/>
          <p:nvPr/>
        </p:nvPicPr>
        <p:blipFill rotWithShape="1">
          <a:blip r:embed="rId3">
            <a:alphaModFix/>
          </a:blip>
          <a:srcRect b="10023" l="0" r="0" t="0"/>
          <a:stretch/>
        </p:blipFill>
        <p:spPr>
          <a:xfrm>
            <a:off x="3187375" y="0"/>
            <a:ext cx="1384630" cy="1345499"/>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2"/>
          <p:cNvSpPr txBox="1"/>
          <p:nvPr>
            <p:ph type="title"/>
          </p:nvPr>
        </p:nvSpPr>
        <p:spPr>
          <a:xfrm>
            <a:off x="311700" y="991475"/>
            <a:ext cx="8520600" cy="19179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sz="4800"/>
              <a:t>Lofi Prototype (all screens)</a:t>
            </a:r>
            <a:endParaRPr sz="4800"/>
          </a:p>
        </p:txBody>
      </p:sp>
      <p:sp>
        <p:nvSpPr>
          <p:cNvPr id="304" name="Google Shape;304;p42"/>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u="sng">
                <a:solidFill>
                  <a:schemeClr val="hlink"/>
                </a:solidFill>
                <a:hlinkClick r:id="rId3"/>
              </a:rPr>
              <a:t>https://drive.google.com/drive/folders/1-24Z7r6oKbHY5xR3KF6wPZNwu95mtXXK?usp=drive_link</a:t>
            </a:r>
            <a:r>
              <a:rPr lang="en"/>
              <a:t>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Script</a:t>
            </a:r>
            <a:endParaRPr/>
          </a:p>
        </p:txBody>
      </p:sp>
      <p:sp>
        <p:nvSpPr>
          <p:cNvPr id="310" name="Google Shape;310;p4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We’re trying to design an application for individuals to learn and express their creativity in art through pixel art. Here’s a picture of pixel art</a:t>
            </a:r>
            <a:r>
              <a:rPr lang="en"/>
              <a:t> </a:t>
            </a:r>
            <a:r>
              <a:rPr lang="en"/>
              <a:t>(image below) if you’re not familiar with it. </a:t>
            </a:r>
            <a:r>
              <a:rPr lang="en"/>
              <a:t>W</a:t>
            </a:r>
            <a:r>
              <a:rPr lang="en"/>
              <a:t>e designed a paper prototype of our application that we wanted to test out with users first before building our application. you can interact with it by tapping , scrolling, etc just like you would on a normal phone. We had 3 tasks we wanted to test out and want you to use our prototype to achieve that task, speaking out loud as you perform the actions.</a:t>
            </a:r>
            <a:endParaRPr/>
          </a:p>
          <a:p>
            <a:pPr indent="0" lvl="0" marL="0" rtl="0" algn="l">
              <a:spcBef>
                <a:spcPts val="1200"/>
              </a:spcBef>
              <a:spcAft>
                <a:spcPts val="1200"/>
              </a:spcAft>
              <a:buNone/>
            </a:pPr>
            <a:r>
              <a:t/>
            </a:r>
            <a:endParaRPr/>
          </a:p>
        </p:txBody>
      </p:sp>
      <p:pic>
        <p:nvPicPr>
          <p:cNvPr id="311" name="Google Shape;311;p43"/>
          <p:cNvPicPr preferRelativeResize="0"/>
          <p:nvPr/>
        </p:nvPicPr>
        <p:blipFill>
          <a:blip r:embed="rId3">
            <a:alphaModFix/>
          </a:blip>
          <a:stretch>
            <a:fillRect/>
          </a:stretch>
        </p:blipFill>
        <p:spPr>
          <a:xfrm>
            <a:off x="3947650" y="3611350"/>
            <a:ext cx="1028851" cy="1041926"/>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Log of critical incidents</a:t>
            </a:r>
            <a:endParaRPr/>
          </a:p>
        </p:txBody>
      </p:sp>
      <p:sp>
        <p:nvSpPr>
          <p:cNvPr id="317" name="Google Shape;317;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77500" lnSpcReduction="20000"/>
          </a:bodyPr>
          <a:lstStyle/>
          <a:p>
            <a:pPr indent="-317182" lvl="0" marL="457200" rtl="0" algn="l">
              <a:spcBef>
                <a:spcPts val="0"/>
              </a:spcBef>
              <a:spcAft>
                <a:spcPts val="0"/>
              </a:spcAft>
              <a:buSzPct val="100000"/>
              <a:buChar char="●"/>
            </a:pPr>
            <a:r>
              <a:rPr lang="en"/>
              <a:t>Participant #1</a:t>
            </a:r>
            <a:endParaRPr/>
          </a:p>
          <a:p>
            <a:pPr indent="-297497" lvl="1" marL="914400" rtl="0" algn="l">
              <a:spcBef>
                <a:spcPts val="0"/>
              </a:spcBef>
              <a:spcAft>
                <a:spcPts val="0"/>
              </a:spcAft>
              <a:buSzPct val="100000"/>
              <a:buChar char="○"/>
            </a:pPr>
            <a:r>
              <a:rPr lang="en"/>
              <a:t>(2) Initially confused how he was supposed to draw (was trying to grab a pen)</a:t>
            </a:r>
            <a:endParaRPr/>
          </a:p>
          <a:p>
            <a:pPr indent="-297497" lvl="1" marL="914400" rtl="0" algn="l">
              <a:spcBef>
                <a:spcPts val="0"/>
              </a:spcBef>
              <a:spcAft>
                <a:spcPts val="0"/>
              </a:spcAft>
              <a:buSzPct val="100000"/>
              <a:buChar char="○"/>
            </a:pPr>
            <a:r>
              <a:rPr lang="en"/>
              <a:t>(3) Drew normally instead of doing pixel art</a:t>
            </a:r>
            <a:endParaRPr/>
          </a:p>
          <a:p>
            <a:pPr indent="-297497" lvl="1" marL="914400" rtl="0" algn="l">
              <a:spcBef>
                <a:spcPts val="0"/>
              </a:spcBef>
              <a:spcAft>
                <a:spcPts val="0"/>
              </a:spcAft>
              <a:buSzPct val="100000"/>
              <a:buChar char="○"/>
            </a:pPr>
            <a:r>
              <a:rPr lang="en"/>
              <a:t>(1) Couldn’t find share button at first</a:t>
            </a:r>
            <a:endParaRPr/>
          </a:p>
          <a:p>
            <a:pPr indent="-317182" lvl="0" marL="457200" rtl="0" algn="l">
              <a:spcBef>
                <a:spcPts val="0"/>
              </a:spcBef>
              <a:spcAft>
                <a:spcPts val="0"/>
              </a:spcAft>
              <a:buSzPct val="100000"/>
              <a:buChar char="●"/>
            </a:pPr>
            <a:r>
              <a:rPr lang="en"/>
              <a:t>Participant #2</a:t>
            </a:r>
            <a:endParaRPr/>
          </a:p>
          <a:p>
            <a:pPr indent="-297497" lvl="1" marL="914400" rtl="0" algn="l">
              <a:spcBef>
                <a:spcPts val="0"/>
              </a:spcBef>
              <a:spcAft>
                <a:spcPts val="0"/>
              </a:spcAft>
              <a:buSzPct val="100000"/>
              <a:buChar char="○"/>
            </a:pPr>
            <a:r>
              <a:rPr lang="en"/>
              <a:t>(2) Frustration over lack of supported features (i.e. avatar customization)</a:t>
            </a:r>
            <a:endParaRPr/>
          </a:p>
          <a:p>
            <a:pPr indent="-297497" lvl="1" marL="914400" rtl="0" algn="l">
              <a:spcBef>
                <a:spcPts val="0"/>
              </a:spcBef>
              <a:spcAft>
                <a:spcPts val="0"/>
              </a:spcAft>
              <a:buSzPct val="100000"/>
              <a:buChar char="○"/>
            </a:pPr>
            <a:r>
              <a:rPr lang="en"/>
              <a:t>(4) Frustration over lack of clarity in gallery hub “I have no idea what’s going on</a:t>
            </a:r>
            <a:endParaRPr/>
          </a:p>
          <a:p>
            <a:pPr indent="-297497" lvl="1" marL="914400" rtl="0" algn="l">
              <a:spcBef>
                <a:spcPts val="0"/>
              </a:spcBef>
              <a:spcAft>
                <a:spcPts val="0"/>
              </a:spcAft>
              <a:buSzPct val="100000"/>
              <a:buChar char="○"/>
            </a:pPr>
            <a:r>
              <a:rPr lang="en"/>
              <a:t>(2) Initially felt apologetic for not being good at art</a:t>
            </a:r>
            <a:endParaRPr/>
          </a:p>
          <a:p>
            <a:pPr indent="-297497" lvl="1" marL="914400" rtl="0" algn="l">
              <a:spcBef>
                <a:spcPts val="0"/>
              </a:spcBef>
              <a:spcAft>
                <a:spcPts val="0"/>
              </a:spcAft>
              <a:buSzPct val="100000"/>
              <a:buChar char="○"/>
            </a:pPr>
            <a:r>
              <a:rPr lang="en"/>
              <a:t>(0) Afterwards enjoyment of creating pixel art</a:t>
            </a:r>
            <a:endParaRPr/>
          </a:p>
          <a:p>
            <a:pPr indent="-297497" lvl="1" marL="914400" rtl="0" algn="l">
              <a:spcBef>
                <a:spcPts val="0"/>
              </a:spcBef>
              <a:spcAft>
                <a:spcPts val="0"/>
              </a:spcAft>
              <a:buSzPct val="100000"/>
              <a:buChar char="○"/>
            </a:pPr>
            <a:r>
              <a:rPr lang="en"/>
              <a:t>(1)  Initially confused by the “title” on share selected art page</a:t>
            </a:r>
            <a:endParaRPr/>
          </a:p>
          <a:p>
            <a:pPr indent="-317182" lvl="0" marL="457200" rtl="0" algn="l">
              <a:spcBef>
                <a:spcPts val="0"/>
              </a:spcBef>
              <a:spcAft>
                <a:spcPts val="0"/>
              </a:spcAft>
              <a:buSzPct val="100000"/>
              <a:buChar char="●"/>
            </a:pPr>
            <a:r>
              <a:rPr lang="en"/>
              <a:t>Participant #3</a:t>
            </a:r>
            <a:endParaRPr/>
          </a:p>
          <a:p>
            <a:pPr indent="-297497" lvl="1" marL="914400" rtl="0" algn="l">
              <a:spcBef>
                <a:spcPts val="0"/>
              </a:spcBef>
              <a:spcAft>
                <a:spcPts val="0"/>
              </a:spcAft>
              <a:buSzPct val="100000"/>
              <a:buChar char="○"/>
            </a:pPr>
            <a:r>
              <a:rPr lang="en"/>
              <a:t>(1) Didn’t realize he was </a:t>
            </a:r>
            <a:r>
              <a:rPr lang="en"/>
              <a:t>looking at a “home” screen for the app</a:t>
            </a:r>
            <a:endParaRPr/>
          </a:p>
          <a:p>
            <a:pPr indent="-297497" lvl="1" marL="914400" rtl="0" algn="l">
              <a:spcBef>
                <a:spcPts val="0"/>
              </a:spcBef>
              <a:spcAft>
                <a:spcPts val="0"/>
              </a:spcAft>
              <a:buSzPct val="100000"/>
              <a:buChar char="○"/>
            </a:pPr>
            <a:r>
              <a:rPr lang="en"/>
              <a:t>(1) Couldn’t find share button</a:t>
            </a:r>
            <a:endParaRPr/>
          </a:p>
          <a:p>
            <a:pPr indent="-317182" lvl="0" marL="457200" rtl="0" algn="l">
              <a:spcBef>
                <a:spcPts val="0"/>
              </a:spcBef>
              <a:spcAft>
                <a:spcPts val="0"/>
              </a:spcAft>
              <a:buSzPct val="100000"/>
              <a:buChar char="●"/>
            </a:pPr>
            <a:r>
              <a:rPr lang="en"/>
              <a:t>Participant #4 </a:t>
            </a:r>
            <a:endParaRPr/>
          </a:p>
          <a:p>
            <a:pPr indent="-297497" lvl="1" marL="914400" rtl="0" algn="l">
              <a:spcBef>
                <a:spcPts val="0"/>
              </a:spcBef>
              <a:spcAft>
                <a:spcPts val="0"/>
              </a:spcAft>
              <a:buSzPct val="100000"/>
              <a:buChar char="○"/>
            </a:pPr>
            <a:r>
              <a:rPr lang="en"/>
              <a:t>(2) Initially confused how he was supposed to draw (was trying to grab a pen)</a:t>
            </a:r>
            <a:endParaRPr/>
          </a:p>
          <a:p>
            <a:pPr indent="-297497" lvl="1" marL="914400" rtl="0" algn="l">
              <a:spcBef>
                <a:spcPts val="0"/>
              </a:spcBef>
              <a:spcAft>
                <a:spcPts val="0"/>
              </a:spcAft>
              <a:buSzPct val="100000"/>
              <a:buChar char="○"/>
            </a:pPr>
            <a:r>
              <a:rPr lang="en"/>
              <a:t>(0) When asked to “share” he immediately clicked the menu button saying “I’m assuming it’s somewhere standard like here”</a:t>
            </a:r>
            <a:endParaRPr/>
          </a:p>
          <a:p>
            <a:pPr indent="-297497" lvl="1" marL="914400" rtl="0" algn="l">
              <a:spcBef>
                <a:spcPts val="0"/>
              </a:spcBef>
              <a:spcAft>
                <a:spcPts val="0"/>
              </a:spcAft>
              <a:buSzPct val="100000"/>
              <a:buChar char="○"/>
            </a:pPr>
            <a:r>
              <a:rPr lang="en"/>
              <a:t>(0) Immediately found collab flow also</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Roadmap</a:t>
            </a:r>
            <a:endParaRPr/>
          </a:p>
        </p:txBody>
      </p:sp>
      <p:sp>
        <p:nvSpPr>
          <p:cNvPr id="80" name="Google Shape;80;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Roboto Mono"/>
                <a:ea typeface="Roboto Mono"/>
                <a:cs typeface="Roboto Mono"/>
                <a:sym typeface="Roboto Mono"/>
              </a:rPr>
              <a:t>   </a:t>
            </a:r>
            <a:r>
              <a:rPr lang="en">
                <a:latin typeface="Roboto Mono"/>
                <a:ea typeface="Roboto Mono"/>
                <a:cs typeface="Roboto Mono"/>
                <a:sym typeface="Roboto Mono"/>
              </a:rPr>
              <a:t>1</a:t>
            </a:r>
            <a:r>
              <a:rPr lang="en">
                <a:latin typeface="Roboto Mono"/>
                <a:ea typeface="Roboto Mono"/>
                <a:cs typeface="Roboto Mono"/>
                <a:sym typeface="Roboto Mono"/>
              </a:rPr>
              <a:t>. </a:t>
            </a:r>
            <a:r>
              <a:rPr lang="en">
                <a:latin typeface="Roboto Mono"/>
                <a:ea typeface="Roboto Mono"/>
                <a:cs typeface="Roboto Mono"/>
                <a:sym typeface="Roboto Mono"/>
              </a:rPr>
              <a:t>Concept Sketches</a:t>
            </a:r>
            <a:endParaRPr>
              <a:latin typeface="Roboto Mono"/>
              <a:ea typeface="Roboto Mono"/>
              <a:cs typeface="Roboto Mono"/>
              <a:sym typeface="Roboto Mono"/>
            </a:endParaRPr>
          </a:p>
          <a:p>
            <a:pPr indent="0" lvl="0" marL="0" rtl="0" algn="l">
              <a:spcBef>
                <a:spcPts val="1200"/>
              </a:spcBef>
              <a:spcAft>
                <a:spcPts val="0"/>
              </a:spcAft>
              <a:buNone/>
            </a:pPr>
            <a:r>
              <a:rPr lang="en">
                <a:latin typeface="Roboto Mono"/>
                <a:ea typeface="Roboto Mono"/>
                <a:cs typeface="Roboto Mono"/>
                <a:sym typeface="Roboto Mono"/>
              </a:rPr>
              <a:t> 2-3. Realizations </a:t>
            </a:r>
            <a:endParaRPr>
              <a:latin typeface="Roboto Mono"/>
              <a:ea typeface="Roboto Mono"/>
              <a:cs typeface="Roboto Mono"/>
              <a:sym typeface="Roboto Mono"/>
            </a:endParaRPr>
          </a:p>
          <a:p>
            <a:pPr indent="0" lvl="0" marL="0" rtl="0" algn="l">
              <a:spcBef>
                <a:spcPts val="1200"/>
              </a:spcBef>
              <a:spcAft>
                <a:spcPts val="0"/>
              </a:spcAft>
              <a:buNone/>
            </a:pPr>
            <a:r>
              <a:rPr lang="en">
                <a:latin typeface="Roboto Mono"/>
                <a:ea typeface="Roboto Mono"/>
                <a:cs typeface="Roboto Mono"/>
                <a:sym typeface="Roboto Mono"/>
              </a:rPr>
              <a:t>   4. Task Flows</a:t>
            </a:r>
            <a:endParaRPr>
              <a:latin typeface="Roboto Mono"/>
              <a:ea typeface="Roboto Mono"/>
              <a:cs typeface="Roboto Mono"/>
              <a:sym typeface="Roboto Mono"/>
            </a:endParaRPr>
          </a:p>
          <a:p>
            <a:pPr indent="0" lvl="0" marL="0" rtl="0" algn="l">
              <a:spcBef>
                <a:spcPts val="1200"/>
              </a:spcBef>
              <a:spcAft>
                <a:spcPts val="0"/>
              </a:spcAft>
              <a:buNone/>
            </a:pPr>
            <a:r>
              <a:rPr lang="en">
                <a:latin typeface="Roboto Mono"/>
                <a:ea typeface="Roboto Mono"/>
                <a:cs typeface="Roboto Mono"/>
                <a:sym typeface="Roboto Mono"/>
              </a:rPr>
              <a:t>   5. Storyboards</a:t>
            </a:r>
            <a:endParaRPr>
              <a:latin typeface="Roboto Mono"/>
              <a:ea typeface="Roboto Mono"/>
              <a:cs typeface="Roboto Mono"/>
              <a:sym typeface="Roboto Mono"/>
            </a:endParaRPr>
          </a:p>
          <a:p>
            <a:pPr indent="0" lvl="0" marL="0" rtl="0" algn="l">
              <a:spcBef>
                <a:spcPts val="1200"/>
              </a:spcBef>
              <a:spcAft>
                <a:spcPts val="0"/>
              </a:spcAft>
              <a:buNone/>
            </a:pPr>
            <a:r>
              <a:rPr lang="en">
                <a:latin typeface="Roboto Mono"/>
                <a:ea typeface="Roboto Mono"/>
                <a:cs typeface="Roboto Mono"/>
                <a:sym typeface="Roboto Mono"/>
              </a:rPr>
              <a:t> 6-7. Testing</a:t>
            </a:r>
            <a:endParaRPr>
              <a:latin typeface="Roboto Mono"/>
              <a:ea typeface="Roboto Mono"/>
              <a:cs typeface="Roboto Mono"/>
              <a:sym typeface="Roboto Mono"/>
            </a:endParaRPr>
          </a:p>
          <a:p>
            <a:pPr indent="0" lvl="0" marL="0" rtl="0" algn="l">
              <a:spcBef>
                <a:spcPts val="1200"/>
              </a:spcBef>
              <a:spcAft>
                <a:spcPts val="1200"/>
              </a:spcAft>
              <a:buNone/>
            </a:pPr>
            <a:r>
              <a:rPr lang="en">
                <a:latin typeface="Roboto Mono"/>
                <a:ea typeface="Roboto Mono"/>
                <a:cs typeface="Roboto Mono"/>
                <a:sym typeface="Roboto Mono"/>
              </a:rPr>
              <a:t>   8. Discussion</a:t>
            </a:r>
            <a:endParaRPr>
              <a:latin typeface="Roboto Mono"/>
              <a:ea typeface="Roboto Mono"/>
              <a:cs typeface="Roboto Mono"/>
              <a:sym typeface="Roboto Mon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17"/>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533400" lvl="0" marL="457200" rtl="0" algn="l">
              <a:spcBef>
                <a:spcPts val="0"/>
              </a:spcBef>
              <a:spcAft>
                <a:spcPts val="0"/>
              </a:spcAft>
              <a:buSzPts val="4800"/>
              <a:buAutoNum type="arabicPeriod"/>
            </a:pPr>
            <a:r>
              <a:rPr lang="en"/>
              <a:t>Concept </a:t>
            </a:r>
            <a:r>
              <a:rPr lang="en"/>
              <a:t>Sketches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p:txBody>
      </p:sp>
      <p:pic>
        <p:nvPicPr>
          <p:cNvPr id="91" name="Google Shape;91;p18"/>
          <p:cNvPicPr preferRelativeResize="0"/>
          <p:nvPr/>
        </p:nvPicPr>
        <p:blipFill rotWithShape="1">
          <a:blip r:embed="rId3">
            <a:alphaModFix/>
          </a:blip>
          <a:srcRect b="5176" l="4383" r="7058" t="1886"/>
          <a:stretch/>
        </p:blipFill>
        <p:spPr>
          <a:xfrm>
            <a:off x="0" y="0"/>
            <a:ext cx="4930401" cy="3880625"/>
          </a:xfrm>
          <a:prstGeom prst="rect">
            <a:avLst/>
          </a:prstGeom>
          <a:noFill/>
          <a:ln>
            <a:noFill/>
          </a:ln>
        </p:spPr>
      </p:pic>
      <p:pic>
        <p:nvPicPr>
          <p:cNvPr id="92" name="Google Shape;92;p18"/>
          <p:cNvPicPr preferRelativeResize="0"/>
          <p:nvPr/>
        </p:nvPicPr>
        <p:blipFill rotWithShape="1">
          <a:blip r:embed="rId4">
            <a:alphaModFix/>
          </a:blip>
          <a:srcRect b="7581" l="6389" r="6319" t="3434"/>
          <a:stretch/>
        </p:blipFill>
        <p:spPr>
          <a:xfrm>
            <a:off x="4747750" y="1782300"/>
            <a:ext cx="4396249" cy="3361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pic>
        <p:nvPicPr>
          <p:cNvPr id="97" name="Google Shape;97;p19"/>
          <p:cNvPicPr preferRelativeResize="0"/>
          <p:nvPr/>
        </p:nvPicPr>
        <p:blipFill>
          <a:blip r:embed="rId3">
            <a:alphaModFix/>
          </a:blip>
          <a:stretch>
            <a:fillRect/>
          </a:stretch>
        </p:blipFill>
        <p:spPr>
          <a:xfrm>
            <a:off x="-2" y="0"/>
            <a:ext cx="3122001" cy="4162673"/>
          </a:xfrm>
          <a:prstGeom prst="rect">
            <a:avLst/>
          </a:prstGeom>
          <a:noFill/>
          <a:ln>
            <a:noFill/>
          </a:ln>
        </p:spPr>
      </p:pic>
      <p:pic>
        <p:nvPicPr>
          <p:cNvPr id="98" name="Google Shape;98;p19"/>
          <p:cNvPicPr preferRelativeResize="0"/>
          <p:nvPr/>
        </p:nvPicPr>
        <p:blipFill>
          <a:blip r:embed="rId4">
            <a:alphaModFix/>
          </a:blip>
          <a:stretch>
            <a:fillRect/>
          </a:stretch>
        </p:blipFill>
        <p:spPr>
          <a:xfrm>
            <a:off x="3031225" y="657625"/>
            <a:ext cx="3335424" cy="4447252"/>
          </a:xfrm>
          <a:prstGeom prst="rect">
            <a:avLst/>
          </a:prstGeom>
          <a:noFill/>
          <a:ln>
            <a:noFill/>
          </a:ln>
        </p:spPr>
      </p:pic>
      <p:pic>
        <p:nvPicPr>
          <p:cNvPr id="99" name="Google Shape;99;p19"/>
          <p:cNvPicPr preferRelativeResize="0"/>
          <p:nvPr/>
        </p:nvPicPr>
        <p:blipFill>
          <a:blip r:embed="rId5">
            <a:alphaModFix/>
          </a:blip>
          <a:stretch>
            <a:fillRect/>
          </a:stretch>
        </p:blipFill>
        <p:spPr>
          <a:xfrm>
            <a:off x="6366650" y="233600"/>
            <a:ext cx="2882250" cy="384299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2&amp;3. Realizations</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Realization One</a:t>
            </a:r>
            <a:endParaRPr/>
          </a:p>
        </p:txBody>
      </p:sp>
      <p:sp>
        <p:nvSpPr>
          <p:cNvPr id="110" name="Google Shape;110;p21"/>
          <p:cNvSpPr txBox="1"/>
          <p:nvPr>
            <p:ph idx="2" type="body"/>
          </p:nvPr>
        </p:nvSpPr>
        <p:spPr>
          <a:xfrm>
            <a:off x="4083250" y="1152475"/>
            <a:ext cx="4749000" cy="3416400"/>
          </a:xfrm>
          <a:prstGeom prst="rect">
            <a:avLst/>
          </a:prstGeom>
        </p:spPr>
        <p:txBody>
          <a:bodyPr anchorCtr="0" anchor="t" bIns="91425" lIns="91425" spcFirstLastPara="1" rIns="91425" wrap="square" tIns="91425">
            <a:normAutofit/>
          </a:bodyPr>
          <a:lstStyle/>
          <a:p>
            <a:pPr indent="-317500" lvl="0" marL="457200" rtl="0" algn="l">
              <a:spcBef>
                <a:spcPts val="0"/>
              </a:spcBef>
              <a:spcAft>
                <a:spcPts val="0"/>
              </a:spcAft>
              <a:buSzPts val="1400"/>
              <a:buChar char="●"/>
            </a:pPr>
            <a:r>
              <a:rPr lang="en"/>
              <a:t>Pros: </a:t>
            </a:r>
            <a:endParaRPr/>
          </a:p>
          <a:p>
            <a:pPr indent="-304800" lvl="1" marL="914400" rtl="0" algn="l">
              <a:spcBef>
                <a:spcPts val="0"/>
              </a:spcBef>
              <a:spcAft>
                <a:spcPts val="0"/>
              </a:spcAft>
              <a:buSzPts val="1200"/>
              <a:buChar char="○"/>
            </a:pPr>
            <a:r>
              <a:rPr lang="en"/>
              <a:t>Only requires phone</a:t>
            </a:r>
            <a:endParaRPr/>
          </a:p>
          <a:p>
            <a:pPr indent="-304800" lvl="1" marL="914400" rtl="0" algn="l">
              <a:spcBef>
                <a:spcPts val="0"/>
              </a:spcBef>
              <a:spcAft>
                <a:spcPts val="0"/>
              </a:spcAft>
              <a:buSzPts val="1200"/>
              <a:buChar char="○"/>
            </a:pPr>
            <a:r>
              <a:rPr lang="en"/>
              <a:t>Can use it on the go (i.e. in noisy environments)</a:t>
            </a:r>
            <a:endParaRPr/>
          </a:p>
          <a:p>
            <a:pPr indent="-304800" lvl="1" marL="914400" rtl="0" algn="l">
              <a:spcBef>
                <a:spcPts val="0"/>
              </a:spcBef>
              <a:spcAft>
                <a:spcPts val="0"/>
              </a:spcAft>
              <a:buSzPts val="1200"/>
              <a:buChar char="○"/>
            </a:pPr>
            <a:r>
              <a:rPr lang="en"/>
              <a:t>Faster for the general population (tap versus voice)</a:t>
            </a:r>
            <a:endParaRPr/>
          </a:p>
          <a:p>
            <a:pPr indent="-317500" lvl="0" marL="457200" rtl="0" algn="l">
              <a:spcBef>
                <a:spcPts val="0"/>
              </a:spcBef>
              <a:spcAft>
                <a:spcPts val="0"/>
              </a:spcAft>
              <a:buSzPts val="1400"/>
              <a:buChar char="●"/>
            </a:pPr>
            <a:r>
              <a:rPr lang="en"/>
              <a:t>Cons:</a:t>
            </a:r>
            <a:endParaRPr/>
          </a:p>
          <a:p>
            <a:pPr indent="-304800" lvl="1" marL="914400" rtl="0" algn="l">
              <a:spcBef>
                <a:spcPts val="0"/>
              </a:spcBef>
              <a:spcAft>
                <a:spcPts val="0"/>
              </a:spcAft>
              <a:buSzPts val="1200"/>
              <a:buChar char="○"/>
            </a:pPr>
            <a:r>
              <a:rPr lang="en"/>
              <a:t>Not as accessible for those with loss of motor control in fingers</a:t>
            </a:r>
            <a:endParaRPr/>
          </a:p>
          <a:p>
            <a:pPr indent="-304800" lvl="1" marL="914400" rtl="0" algn="l">
              <a:spcBef>
                <a:spcPts val="0"/>
              </a:spcBef>
              <a:spcAft>
                <a:spcPts val="0"/>
              </a:spcAft>
              <a:buSzPts val="1200"/>
              <a:buChar char="○"/>
            </a:pPr>
            <a:r>
              <a:rPr lang="en"/>
              <a:t>Smaller “real estate” due to screen size</a:t>
            </a:r>
            <a:endParaRPr/>
          </a:p>
          <a:p>
            <a:pPr indent="-304800" lvl="1" marL="914400" rtl="0" algn="l">
              <a:spcBef>
                <a:spcPts val="0"/>
              </a:spcBef>
              <a:spcAft>
                <a:spcPts val="0"/>
              </a:spcAft>
              <a:buSzPts val="1200"/>
              <a:buChar char="○"/>
            </a:pPr>
            <a:r>
              <a:rPr lang="en"/>
              <a:t>Less immersive </a:t>
            </a:r>
            <a:endParaRPr/>
          </a:p>
        </p:txBody>
      </p:sp>
      <p:pic>
        <p:nvPicPr>
          <p:cNvPr id="111" name="Google Shape;111;p21"/>
          <p:cNvPicPr preferRelativeResize="0"/>
          <p:nvPr/>
        </p:nvPicPr>
        <p:blipFill>
          <a:blip r:embed="rId3">
            <a:alphaModFix/>
          </a:blip>
          <a:stretch>
            <a:fillRect/>
          </a:stretch>
        </p:blipFill>
        <p:spPr>
          <a:xfrm>
            <a:off x="750200" y="1076275"/>
            <a:ext cx="2681349" cy="357514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